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4" r:id="rId38"/>
    <p:sldId id="295" r:id="rId39"/>
    <p:sldId id="296" r:id="rId40"/>
    <p:sldId id="297" r:id="rId41"/>
    <p:sldId id="298" r:id="rId42"/>
    <p:sldId id="299" r:id="rId43"/>
    <p:sldId id="305" r:id="rId44"/>
    <p:sldId id="300" r:id="rId45"/>
    <p:sldId id="301" r:id="rId46"/>
    <p:sldId id="302" r:id="rId47"/>
    <p:sldId id="303" r:id="rId48"/>
    <p:sldId id="304" r:id="rId49"/>
    <p:sldId id="306" r:id="rId50"/>
    <p:sldId id="307" r:id="rId51"/>
    <p:sldId id="309" r:id="rId52"/>
    <p:sldId id="308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5" r:id="rId68"/>
    <p:sldId id="324" r:id="rId69"/>
    <p:sldId id="326" r:id="rId70"/>
    <p:sldId id="327" r:id="rId71"/>
    <p:sldId id="328" r:id="rId72"/>
    <p:sldId id="329" r:id="rId73"/>
    <p:sldId id="330" r:id="rId74"/>
    <p:sldId id="332" r:id="rId75"/>
    <p:sldId id="333" r:id="rId76"/>
    <p:sldId id="334" r:id="rId77"/>
    <p:sldId id="335" r:id="rId78"/>
    <p:sldId id="336" r:id="rId79"/>
    <p:sldId id="337" r:id="rId80"/>
    <p:sldId id="331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0" r:id="rId10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760"/>
    <a:srgbClr val="CB2E1D"/>
    <a:srgbClr val="CA2F1D"/>
    <a:srgbClr val="B01912"/>
    <a:srgbClr val="AA1811"/>
    <a:srgbClr val="922624"/>
    <a:srgbClr val="6A1916"/>
    <a:srgbClr val="6B1A15"/>
    <a:srgbClr val="96272D"/>
    <a:srgbClr val="9729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9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2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7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CF343-5E99-445C-92D6-B31E2ACDEDBC}" type="datetimeFigureOut">
              <a:rPr lang="en-US" smtClean="0"/>
              <a:t>9/4/23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85F30-F5BB-45A0-A756-346F67DA10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14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CF343-5E99-445C-92D6-B31E2ACDEDBC}" type="datetimeFigureOut">
              <a:rPr lang="en-US" smtClean="0"/>
              <a:t>9/4/23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85F30-F5BB-45A0-A756-346F67DA10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0883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CF343-5E99-445C-92D6-B31E2ACDEDBC}" type="datetimeFigureOut">
              <a:rPr lang="en-US" smtClean="0"/>
              <a:t>9/4/23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85F30-F5BB-45A0-A756-346F67DA10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86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CF343-5E99-445C-92D6-B31E2ACDEDBC}" type="datetimeFigureOut">
              <a:rPr lang="en-US" smtClean="0"/>
              <a:t>9/4/23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85F30-F5BB-45A0-A756-346F67DA10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10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CF343-5E99-445C-92D6-B31E2ACDEDBC}" type="datetimeFigureOut">
              <a:rPr lang="en-US" smtClean="0"/>
              <a:t>9/4/23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85F30-F5BB-45A0-A756-346F67DA10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6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CF343-5E99-445C-92D6-B31E2ACDEDBC}" type="datetimeFigureOut">
              <a:rPr lang="en-US" smtClean="0"/>
              <a:t>9/4/23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85F30-F5BB-45A0-A756-346F67DA10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40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CF343-5E99-445C-92D6-B31E2ACDEDBC}" type="datetimeFigureOut">
              <a:rPr lang="en-US" smtClean="0"/>
              <a:t>9/4/23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85F30-F5BB-45A0-A756-346F67DA10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67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CF343-5E99-445C-92D6-B31E2ACDEDBC}" type="datetimeFigureOut">
              <a:rPr lang="en-US" smtClean="0"/>
              <a:t>9/4/23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85F30-F5BB-45A0-A756-346F67DA10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35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CF343-5E99-445C-92D6-B31E2ACDEDBC}" type="datetimeFigureOut">
              <a:rPr lang="en-US" smtClean="0"/>
              <a:t>9/4/23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385F30-F5BB-45A0-A756-346F67DA10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23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grpSp>
        <p:nvGrpSpPr>
          <p:cNvPr id="11" name="Group 19"/>
          <p:cNvGrpSpPr/>
          <p:nvPr userDrawn="1"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12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B019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rgbClr val="011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ZoneTexte 15"/>
          <p:cNvSpPr txBox="1"/>
          <p:nvPr userDrawn="1"/>
        </p:nvSpPr>
        <p:spPr>
          <a:xfrm>
            <a:off x="4461164" y="6519446"/>
            <a:ext cx="3158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Année académique</a:t>
            </a:r>
            <a:r>
              <a:rPr lang="fr-FR" sz="16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2023 / 2024</a:t>
            </a:r>
          </a:p>
        </p:txBody>
      </p:sp>
    </p:spTree>
    <p:extLst>
      <p:ext uri="{BB962C8B-B14F-4D97-AF65-F5344CB8AC3E}">
        <p14:creationId xmlns:p14="http://schemas.microsoft.com/office/powerpoint/2010/main" val="186502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124F4B0-66FE-2037-DBBB-55776704B749}"/>
              </a:ext>
            </a:extLst>
          </p:cNvPr>
          <p:cNvSpPr/>
          <p:nvPr/>
        </p:nvSpPr>
        <p:spPr>
          <a:xfrm>
            <a:off x="1469707" y="2278963"/>
            <a:ext cx="9252585" cy="1524000"/>
          </a:xfrm>
          <a:custGeom>
            <a:avLst/>
            <a:gdLst/>
            <a:ahLst/>
            <a:cxnLst/>
            <a:rect l="l" t="t" r="r" b="b"/>
            <a:pathLst>
              <a:path w="9252585" h="1524000">
                <a:moveTo>
                  <a:pt x="196151" y="12700"/>
                </a:moveTo>
                <a:lnTo>
                  <a:pt x="166878" y="12700"/>
                </a:lnTo>
                <a:lnTo>
                  <a:pt x="142836" y="25400"/>
                </a:lnTo>
                <a:lnTo>
                  <a:pt x="120281" y="38100"/>
                </a:lnTo>
                <a:lnTo>
                  <a:pt x="99225" y="63500"/>
                </a:lnTo>
                <a:lnTo>
                  <a:pt x="79717" y="76200"/>
                </a:lnTo>
                <a:lnTo>
                  <a:pt x="62064" y="101600"/>
                </a:lnTo>
                <a:lnTo>
                  <a:pt x="46342" y="114300"/>
                </a:lnTo>
                <a:lnTo>
                  <a:pt x="32588" y="139700"/>
                </a:lnTo>
                <a:lnTo>
                  <a:pt x="12153" y="190500"/>
                </a:lnTo>
                <a:lnTo>
                  <a:pt x="3098" y="228600"/>
                </a:lnTo>
                <a:lnTo>
                  <a:pt x="0" y="266700"/>
                </a:lnTo>
                <a:lnTo>
                  <a:pt x="12" y="1257300"/>
                </a:lnTo>
                <a:lnTo>
                  <a:pt x="3314" y="1295400"/>
                </a:lnTo>
                <a:lnTo>
                  <a:pt x="12814" y="1333500"/>
                </a:lnTo>
                <a:lnTo>
                  <a:pt x="33959" y="1384300"/>
                </a:lnTo>
                <a:lnTo>
                  <a:pt x="63804" y="1435100"/>
                </a:lnTo>
                <a:lnTo>
                  <a:pt x="81762" y="1447800"/>
                </a:lnTo>
                <a:lnTo>
                  <a:pt x="101320" y="1473200"/>
                </a:lnTo>
                <a:lnTo>
                  <a:pt x="122554" y="1485900"/>
                </a:lnTo>
                <a:lnTo>
                  <a:pt x="145351" y="1498600"/>
                </a:lnTo>
                <a:lnTo>
                  <a:pt x="169506" y="1511300"/>
                </a:lnTo>
                <a:lnTo>
                  <a:pt x="194195" y="1524000"/>
                </a:lnTo>
                <a:lnTo>
                  <a:pt x="262305" y="1524000"/>
                </a:lnTo>
                <a:lnTo>
                  <a:pt x="248894" y="1511300"/>
                </a:lnTo>
                <a:lnTo>
                  <a:pt x="197370" y="1511300"/>
                </a:lnTo>
                <a:lnTo>
                  <a:pt x="173481" y="1498600"/>
                </a:lnTo>
                <a:lnTo>
                  <a:pt x="128587" y="1473200"/>
                </a:lnTo>
                <a:lnTo>
                  <a:pt x="89522" y="1447800"/>
                </a:lnTo>
                <a:lnTo>
                  <a:pt x="57150" y="1397000"/>
                </a:lnTo>
                <a:lnTo>
                  <a:pt x="43840" y="1384300"/>
                </a:lnTo>
                <a:lnTo>
                  <a:pt x="23685" y="1333500"/>
                </a:lnTo>
                <a:lnTo>
                  <a:pt x="14719" y="1295400"/>
                </a:lnTo>
                <a:lnTo>
                  <a:pt x="11582" y="1257300"/>
                </a:lnTo>
                <a:lnTo>
                  <a:pt x="11582" y="266700"/>
                </a:lnTo>
                <a:lnTo>
                  <a:pt x="14592" y="228600"/>
                </a:lnTo>
                <a:lnTo>
                  <a:pt x="23291" y="190500"/>
                </a:lnTo>
                <a:lnTo>
                  <a:pt x="43027" y="139700"/>
                </a:lnTo>
                <a:lnTo>
                  <a:pt x="56222" y="127000"/>
                </a:lnTo>
                <a:lnTo>
                  <a:pt x="71335" y="101600"/>
                </a:lnTo>
                <a:lnTo>
                  <a:pt x="88290" y="88900"/>
                </a:lnTo>
                <a:lnTo>
                  <a:pt x="107010" y="63500"/>
                </a:lnTo>
                <a:lnTo>
                  <a:pt x="127228" y="50800"/>
                </a:lnTo>
                <a:lnTo>
                  <a:pt x="148869" y="38100"/>
                </a:lnTo>
                <a:lnTo>
                  <a:pt x="171907" y="25400"/>
                </a:lnTo>
                <a:lnTo>
                  <a:pt x="196151" y="12700"/>
                </a:lnTo>
                <a:close/>
              </a:path>
              <a:path w="9252585" h="1524000">
                <a:moveTo>
                  <a:pt x="9060180" y="1511300"/>
                </a:moveTo>
                <a:lnTo>
                  <a:pt x="9004300" y="1511300"/>
                </a:lnTo>
                <a:lnTo>
                  <a:pt x="8990965" y="1524000"/>
                </a:lnTo>
                <a:lnTo>
                  <a:pt x="9046337" y="1524000"/>
                </a:lnTo>
                <a:lnTo>
                  <a:pt x="9060180" y="1511300"/>
                </a:lnTo>
                <a:close/>
              </a:path>
              <a:path w="9252585" h="1524000">
                <a:moveTo>
                  <a:pt x="9015476" y="1498600"/>
                </a:moveTo>
                <a:lnTo>
                  <a:pt x="237083" y="1498600"/>
                </a:lnTo>
                <a:lnTo>
                  <a:pt x="249783" y="1511300"/>
                </a:lnTo>
                <a:lnTo>
                  <a:pt x="9002776" y="1511300"/>
                </a:lnTo>
                <a:lnTo>
                  <a:pt x="9015476" y="1498600"/>
                </a:lnTo>
                <a:close/>
              </a:path>
              <a:path w="9252585" h="1524000">
                <a:moveTo>
                  <a:pt x="9058148" y="0"/>
                </a:moveTo>
                <a:lnTo>
                  <a:pt x="8989949" y="0"/>
                </a:lnTo>
                <a:lnTo>
                  <a:pt x="9003411" y="12700"/>
                </a:lnTo>
                <a:lnTo>
                  <a:pt x="9054973" y="12700"/>
                </a:lnTo>
                <a:lnTo>
                  <a:pt x="9078722" y="25400"/>
                </a:lnTo>
                <a:lnTo>
                  <a:pt x="9123680" y="50800"/>
                </a:lnTo>
                <a:lnTo>
                  <a:pt x="9162796" y="76200"/>
                </a:lnTo>
                <a:lnTo>
                  <a:pt x="9195054" y="127000"/>
                </a:lnTo>
                <a:lnTo>
                  <a:pt x="9208389" y="139700"/>
                </a:lnTo>
                <a:lnTo>
                  <a:pt x="9228455" y="190500"/>
                </a:lnTo>
                <a:lnTo>
                  <a:pt x="9237472" y="228600"/>
                </a:lnTo>
                <a:lnTo>
                  <a:pt x="9240647" y="266700"/>
                </a:lnTo>
                <a:lnTo>
                  <a:pt x="9240647" y="1257300"/>
                </a:lnTo>
                <a:lnTo>
                  <a:pt x="9237599" y="1295400"/>
                </a:lnTo>
                <a:lnTo>
                  <a:pt x="9228963" y="1333500"/>
                </a:lnTo>
                <a:lnTo>
                  <a:pt x="9209151" y="1384300"/>
                </a:lnTo>
                <a:lnTo>
                  <a:pt x="9195943" y="1397000"/>
                </a:lnTo>
                <a:lnTo>
                  <a:pt x="9180830" y="1422400"/>
                </a:lnTo>
                <a:lnTo>
                  <a:pt x="9164066" y="1435100"/>
                </a:lnTo>
                <a:lnTo>
                  <a:pt x="9145270" y="1460500"/>
                </a:lnTo>
                <a:lnTo>
                  <a:pt x="9125077" y="1473200"/>
                </a:lnTo>
                <a:lnTo>
                  <a:pt x="9103487" y="1485900"/>
                </a:lnTo>
                <a:lnTo>
                  <a:pt x="9080373" y="1498600"/>
                </a:lnTo>
                <a:lnTo>
                  <a:pt x="9056116" y="1511300"/>
                </a:lnTo>
                <a:lnTo>
                  <a:pt x="9085453" y="1511300"/>
                </a:lnTo>
                <a:lnTo>
                  <a:pt x="9109456" y="1498600"/>
                </a:lnTo>
                <a:lnTo>
                  <a:pt x="9132062" y="1485900"/>
                </a:lnTo>
                <a:lnTo>
                  <a:pt x="9153017" y="1460500"/>
                </a:lnTo>
                <a:lnTo>
                  <a:pt x="9172575" y="1447800"/>
                </a:lnTo>
                <a:lnTo>
                  <a:pt x="9205849" y="1409700"/>
                </a:lnTo>
                <a:lnTo>
                  <a:pt x="9231122" y="1358900"/>
                </a:lnTo>
                <a:lnTo>
                  <a:pt x="9243822" y="1320800"/>
                </a:lnTo>
                <a:lnTo>
                  <a:pt x="9250934" y="1282700"/>
                </a:lnTo>
                <a:lnTo>
                  <a:pt x="9252204" y="1257300"/>
                </a:lnTo>
                <a:lnTo>
                  <a:pt x="9252204" y="266700"/>
                </a:lnTo>
                <a:lnTo>
                  <a:pt x="9248902" y="228600"/>
                </a:lnTo>
                <a:lnTo>
                  <a:pt x="9239377" y="190500"/>
                </a:lnTo>
                <a:lnTo>
                  <a:pt x="9218295" y="139700"/>
                </a:lnTo>
                <a:lnTo>
                  <a:pt x="9188450" y="88900"/>
                </a:lnTo>
                <a:lnTo>
                  <a:pt x="9170543" y="76200"/>
                </a:lnTo>
                <a:lnTo>
                  <a:pt x="9150985" y="50800"/>
                </a:lnTo>
                <a:lnTo>
                  <a:pt x="9129776" y="38100"/>
                </a:lnTo>
                <a:lnTo>
                  <a:pt x="9106916" y="25400"/>
                </a:lnTo>
                <a:lnTo>
                  <a:pt x="9082786" y="12700"/>
                </a:lnTo>
                <a:lnTo>
                  <a:pt x="9058148" y="0"/>
                </a:lnTo>
                <a:close/>
              </a:path>
              <a:path w="9252585" h="1524000">
                <a:moveTo>
                  <a:pt x="9051798" y="25400"/>
                </a:moveTo>
                <a:lnTo>
                  <a:pt x="200126" y="25400"/>
                </a:lnTo>
                <a:lnTo>
                  <a:pt x="176936" y="38100"/>
                </a:lnTo>
                <a:lnTo>
                  <a:pt x="134162" y="63500"/>
                </a:lnTo>
                <a:lnTo>
                  <a:pt x="96862" y="88900"/>
                </a:lnTo>
                <a:lnTo>
                  <a:pt x="80606" y="114300"/>
                </a:lnTo>
                <a:lnTo>
                  <a:pt x="66116" y="127000"/>
                </a:lnTo>
                <a:lnTo>
                  <a:pt x="53454" y="152400"/>
                </a:lnTo>
                <a:lnTo>
                  <a:pt x="42849" y="177800"/>
                </a:lnTo>
                <a:lnTo>
                  <a:pt x="34429" y="190500"/>
                </a:lnTo>
                <a:lnTo>
                  <a:pt x="26073" y="228600"/>
                </a:lnTo>
                <a:lnTo>
                  <a:pt x="23164" y="266700"/>
                </a:lnTo>
                <a:lnTo>
                  <a:pt x="23164" y="1257300"/>
                </a:lnTo>
                <a:lnTo>
                  <a:pt x="26111" y="1295400"/>
                </a:lnTo>
                <a:lnTo>
                  <a:pt x="34569" y="1333500"/>
                </a:lnTo>
                <a:lnTo>
                  <a:pt x="53733" y="1371600"/>
                </a:lnTo>
                <a:lnTo>
                  <a:pt x="66421" y="1397000"/>
                </a:lnTo>
                <a:lnTo>
                  <a:pt x="80962" y="1409700"/>
                </a:lnTo>
                <a:lnTo>
                  <a:pt x="97281" y="1435100"/>
                </a:lnTo>
                <a:lnTo>
                  <a:pt x="115214" y="1447800"/>
                </a:lnTo>
                <a:lnTo>
                  <a:pt x="134620" y="1460500"/>
                </a:lnTo>
                <a:lnTo>
                  <a:pt x="155409" y="1473200"/>
                </a:lnTo>
                <a:lnTo>
                  <a:pt x="177457" y="1485900"/>
                </a:lnTo>
                <a:lnTo>
                  <a:pt x="200533" y="1498600"/>
                </a:lnTo>
                <a:lnTo>
                  <a:pt x="9052179" y="1498600"/>
                </a:lnTo>
                <a:lnTo>
                  <a:pt x="9075420" y="1485900"/>
                </a:lnTo>
                <a:lnTo>
                  <a:pt x="9097391" y="1473200"/>
                </a:lnTo>
                <a:lnTo>
                  <a:pt x="230898" y="1473200"/>
                </a:lnTo>
                <a:lnTo>
                  <a:pt x="220167" y="1460500"/>
                </a:lnTo>
                <a:lnTo>
                  <a:pt x="189395" y="1460500"/>
                </a:lnTo>
                <a:lnTo>
                  <a:pt x="170497" y="1447800"/>
                </a:lnTo>
                <a:lnTo>
                  <a:pt x="136042" y="1422400"/>
                </a:lnTo>
                <a:lnTo>
                  <a:pt x="106692" y="1397000"/>
                </a:lnTo>
                <a:lnTo>
                  <a:pt x="94234" y="1371600"/>
                </a:lnTo>
                <a:lnTo>
                  <a:pt x="83388" y="1358900"/>
                </a:lnTo>
                <a:lnTo>
                  <a:pt x="74371" y="1333500"/>
                </a:lnTo>
                <a:lnTo>
                  <a:pt x="67195" y="1320800"/>
                </a:lnTo>
                <a:lnTo>
                  <a:pt x="64515" y="1308100"/>
                </a:lnTo>
                <a:lnTo>
                  <a:pt x="62255" y="1295400"/>
                </a:lnTo>
                <a:lnTo>
                  <a:pt x="60312" y="1282700"/>
                </a:lnTo>
                <a:lnTo>
                  <a:pt x="58902" y="1282700"/>
                </a:lnTo>
                <a:lnTo>
                  <a:pt x="58115" y="1270000"/>
                </a:lnTo>
                <a:lnTo>
                  <a:pt x="57899" y="1257300"/>
                </a:lnTo>
                <a:lnTo>
                  <a:pt x="57911" y="266700"/>
                </a:lnTo>
                <a:lnTo>
                  <a:pt x="58191" y="254000"/>
                </a:lnTo>
                <a:lnTo>
                  <a:pt x="59067" y="241300"/>
                </a:lnTo>
                <a:lnTo>
                  <a:pt x="60528" y="241300"/>
                </a:lnTo>
                <a:lnTo>
                  <a:pt x="62496" y="228600"/>
                </a:lnTo>
                <a:lnTo>
                  <a:pt x="75488" y="177800"/>
                </a:lnTo>
                <a:lnTo>
                  <a:pt x="95770" y="152400"/>
                </a:lnTo>
                <a:lnTo>
                  <a:pt x="108432" y="127000"/>
                </a:lnTo>
                <a:lnTo>
                  <a:pt x="138137" y="101600"/>
                </a:lnTo>
                <a:lnTo>
                  <a:pt x="173012" y="76200"/>
                </a:lnTo>
                <a:lnTo>
                  <a:pt x="192023" y="63500"/>
                </a:lnTo>
                <a:lnTo>
                  <a:pt x="221767" y="63500"/>
                </a:lnTo>
                <a:lnTo>
                  <a:pt x="232067" y="50800"/>
                </a:lnTo>
                <a:lnTo>
                  <a:pt x="9096883" y="50800"/>
                </a:lnTo>
                <a:lnTo>
                  <a:pt x="9074785" y="38100"/>
                </a:lnTo>
                <a:lnTo>
                  <a:pt x="9051798" y="25400"/>
                </a:lnTo>
                <a:close/>
              </a:path>
              <a:path w="9252585" h="1524000">
                <a:moveTo>
                  <a:pt x="9096883" y="50800"/>
                </a:moveTo>
                <a:lnTo>
                  <a:pt x="9021445" y="50800"/>
                </a:lnTo>
                <a:lnTo>
                  <a:pt x="9032113" y="63500"/>
                </a:lnTo>
                <a:lnTo>
                  <a:pt x="9062720" y="63500"/>
                </a:lnTo>
                <a:lnTo>
                  <a:pt x="9081897" y="76200"/>
                </a:lnTo>
                <a:lnTo>
                  <a:pt x="9116314" y="101600"/>
                </a:lnTo>
                <a:lnTo>
                  <a:pt x="9145524" y="127000"/>
                </a:lnTo>
                <a:lnTo>
                  <a:pt x="9157970" y="152400"/>
                </a:lnTo>
                <a:lnTo>
                  <a:pt x="9168765" y="165100"/>
                </a:lnTo>
                <a:lnTo>
                  <a:pt x="9177782" y="190500"/>
                </a:lnTo>
                <a:lnTo>
                  <a:pt x="9185021" y="203200"/>
                </a:lnTo>
                <a:lnTo>
                  <a:pt x="9187688" y="215900"/>
                </a:lnTo>
                <a:lnTo>
                  <a:pt x="9189974" y="228600"/>
                </a:lnTo>
                <a:lnTo>
                  <a:pt x="9191879" y="241300"/>
                </a:lnTo>
                <a:lnTo>
                  <a:pt x="9193276" y="254000"/>
                </a:lnTo>
                <a:lnTo>
                  <a:pt x="9194038" y="254000"/>
                </a:lnTo>
                <a:lnTo>
                  <a:pt x="9194292" y="266700"/>
                </a:lnTo>
                <a:lnTo>
                  <a:pt x="9194292" y="1257300"/>
                </a:lnTo>
                <a:lnTo>
                  <a:pt x="9194038" y="1270000"/>
                </a:lnTo>
                <a:lnTo>
                  <a:pt x="9193149" y="1282700"/>
                </a:lnTo>
                <a:lnTo>
                  <a:pt x="9191625" y="1282700"/>
                </a:lnTo>
                <a:lnTo>
                  <a:pt x="9189720" y="1295400"/>
                </a:lnTo>
                <a:lnTo>
                  <a:pt x="9176766" y="1346200"/>
                </a:lnTo>
                <a:lnTo>
                  <a:pt x="9156446" y="1371600"/>
                </a:lnTo>
                <a:lnTo>
                  <a:pt x="9143746" y="1397000"/>
                </a:lnTo>
                <a:lnTo>
                  <a:pt x="9114155" y="1422400"/>
                </a:lnTo>
                <a:lnTo>
                  <a:pt x="9079230" y="1447800"/>
                </a:lnTo>
                <a:lnTo>
                  <a:pt x="9060307" y="1460500"/>
                </a:lnTo>
                <a:lnTo>
                  <a:pt x="9030589" y="1460500"/>
                </a:lnTo>
                <a:lnTo>
                  <a:pt x="9020175" y="1473200"/>
                </a:lnTo>
                <a:lnTo>
                  <a:pt x="9097391" y="1473200"/>
                </a:lnTo>
                <a:lnTo>
                  <a:pt x="9118092" y="1460500"/>
                </a:lnTo>
                <a:lnTo>
                  <a:pt x="9137523" y="1447800"/>
                </a:lnTo>
                <a:lnTo>
                  <a:pt x="9155430" y="1435100"/>
                </a:lnTo>
                <a:lnTo>
                  <a:pt x="9171559" y="1409700"/>
                </a:lnTo>
                <a:lnTo>
                  <a:pt x="9186037" y="1397000"/>
                </a:lnTo>
                <a:lnTo>
                  <a:pt x="9198737" y="1371600"/>
                </a:lnTo>
                <a:lnTo>
                  <a:pt x="9209405" y="1358900"/>
                </a:lnTo>
                <a:lnTo>
                  <a:pt x="9217787" y="1333500"/>
                </a:lnTo>
                <a:lnTo>
                  <a:pt x="9226169" y="1295400"/>
                </a:lnTo>
                <a:lnTo>
                  <a:pt x="9229090" y="1257300"/>
                </a:lnTo>
                <a:lnTo>
                  <a:pt x="9229090" y="266700"/>
                </a:lnTo>
                <a:lnTo>
                  <a:pt x="9226042" y="228600"/>
                </a:lnTo>
                <a:lnTo>
                  <a:pt x="9217660" y="190500"/>
                </a:lnTo>
                <a:lnTo>
                  <a:pt x="9198483" y="152400"/>
                </a:lnTo>
                <a:lnTo>
                  <a:pt x="9185783" y="127000"/>
                </a:lnTo>
                <a:lnTo>
                  <a:pt x="9171305" y="114300"/>
                </a:lnTo>
                <a:lnTo>
                  <a:pt x="9154922" y="88900"/>
                </a:lnTo>
                <a:lnTo>
                  <a:pt x="9137142" y="76200"/>
                </a:lnTo>
                <a:lnTo>
                  <a:pt x="9117711" y="63500"/>
                </a:lnTo>
                <a:lnTo>
                  <a:pt x="9096883" y="50800"/>
                </a:lnTo>
                <a:close/>
              </a:path>
              <a:path w="9252585" h="1524000">
                <a:moveTo>
                  <a:pt x="9002522" y="12700"/>
                </a:moveTo>
                <a:lnTo>
                  <a:pt x="249466" y="12700"/>
                </a:lnTo>
                <a:lnTo>
                  <a:pt x="236804" y="25400"/>
                </a:lnTo>
                <a:lnTo>
                  <a:pt x="9015222" y="25400"/>
                </a:lnTo>
                <a:lnTo>
                  <a:pt x="9002522" y="12700"/>
                </a:lnTo>
                <a:close/>
              </a:path>
              <a:path w="9252585" h="1524000">
                <a:moveTo>
                  <a:pt x="261378" y="0"/>
                </a:moveTo>
                <a:lnTo>
                  <a:pt x="205905" y="0"/>
                </a:lnTo>
                <a:lnTo>
                  <a:pt x="192176" y="12700"/>
                </a:lnTo>
                <a:lnTo>
                  <a:pt x="247967" y="12700"/>
                </a:lnTo>
                <a:lnTo>
                  <a:pt x="2613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3" name="object 7">
            <a:extLst>
              <a:ext uri="{FF2B5EF4-FFF2-40B4-BE49-F238E27FC236}">
                <a16:creationId xmlns:a16="http://schemas.microsoft.com/office/drawing/2014/main" id="{7CC7C9D0-85F9-0108-A2F1-77DC01E09822}"/>
              </a:ext>
            </a:extLst>
          </p:cNvPr>
          <p:cNvGrpSpPr/>
          <p:nvPr/>
        </p:nvGrpSpPr>
        <p:grpSpPr>
          <a:xfrm>
            <a:off x="1930037" y="1136726"/>
            <a:ext cx="1559560" cy="1507490"/>
            <a:chOff x="906780" y="906780"/>
            <a:chExt cx="1559560" cy="1507490"/>
          </a:xfrm>
        </p:grpSpPr>
        <p:pic>
          <p:nvPicPr>
            <p:cNvPr id="6" name="object 8">
              <a:extLst>
                <a:ext uri="{FF2B5EF4-FFF2-40B4-BE49-F238E27FC236}">
                  <a16:creationId xmlns:a16="http://schemas.microsoft.com/office/drawing/2014/main" id="{856609E1-5A43-97CC-8951-24B0F49C91D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112" y="1684020"/>
              <a:ext cx="432815" cy="729995"/>
            </a:xfrm>
            <a:prstGeom prst="rect">
              <a:avLst/>
            </a:prstGeom>
          </p:spPr>
        </p:pic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2126F619-632E-349A-8F64-EE62EBB18F7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704" y="969264"/>
              <a:ext cx="1223772" cy="530351"/>
            </a:xfrm>
            <a:prstGeom prst="rect">
              <a:avLst/>
            </a:prstGeom>
          </p:spPr>
        </p:pic>
        <p:pic>
          <p:nvPicPr>
            <p:cNvPr id="8" name="object 10">
              <a:extLst>
                <a:ext uri="{FF2B5EF4-FFF2-40B4-BE49-F238E27FC236}">
                  <a16:creationId xmlns:a16="http://schemas.microsoft.com/office/drawing/2014/main" id="{8F60CD38-AC74-EDC4-DF8B-EAF9CD7FA5B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6780" y="906780"/>
              <a:ext cx="1559052" cy="789432"/>
            </a:xfrm>
            <a:prstGeom prst="rect">
              <a:avLst/>
            </a:prstGeom>
          </p:spPr>
        </p:pic>
      </p:grpSp>
      <p:sp>
        <p:nvSpPr>
          <p:cNvPr id="9" name="object 11">
            <a:extLst>
              <a:ext uri="{FF2B5EF4-FFF2-40B4-BE49-F238E27FC236}">
                <a16:creationId xmlns:a16="http://schemas.microsoft.com/office/drawing/2014/main" id="{0A2D56C1-8770-BE67-D159-951FA2EB5BF3}"/>
              </a:ext>
            </a:extLst>
          </p:cNvPr>
          <p:cNvSpPr txBox="1">
            <a:spLocks/>
          </p:cNvSpPr>
          <p:nvPr/>
        </p:nvSpPr>
        <p:spPr>
          <a:xfrm>
            <a:off x="2138926" y="1222145"/>
            <a:ext cx="1117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2800" b="1" i="1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MA" i="0" kern="0" spc="-10" dirty="0">
                <a:solidFill>
                  <a:srgbClr val="000000"/>
                </a:solidFill>
                <a:latin typeface="Mongolian Baiti"/>
                <a:cs typeface="Mongolian Baiti"/>
              </a:rPr>
              <a:t>Matière</a:t>
            </a:r>
          </a:p>
        </p:txBody>
      </p:sp>
      <p:sp>
        <p:nvSpPr>
          <p:cNvPr id="10" name="object 15">
            <a:extLst>
              <a:ext uri="{FF2B5EF4-FFF2-40B4-BE49-F238E27FC236}">
                <a16:creationId xmlns:a16="http://schemas.microsoft.com/office/drawing/2014/main" id="{3B18E20C-4670-80CC-9916-3A239B2B32A9}"/>
              </a:ext>
            </a:extLst>
          </p:cNvPr>
          <p:cNvSpPr txBox="1"/>
          <p:nvPr/>
        </p:nvSpPr>
        <p:spPr>
          <a:xfrm>
            <a:off x="2410732" y="2632097"/>
            <a:ext cx="6490970" cy="99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fr-FR" sz="3200" b="1" kern="0" spc="-105" dirty="0">
                <a:solidFill>
                  <a:sysClr val="windowText" lastClr="000000"/>
                </a:solidFill>
                <a:latin typeface="Arial"/>
                <a:cs typeface="Arial"/>
              </a:rPr>
              <a:t>Automatique des systèmes linéaires</a:t>
            </a:r>
            <a:endParaRPr sz="32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B07867B3-75F9-9755-4B48-80EE706E03F3}"/>
              </a:ext>
            </a:extLst>
          </p:cNvPr>
          <p:cNvSpPr txBox="1"/>
          <p:nvPr/>
        </p:nvSpPr>
        <p:spPr>
          <a:xfrm>
            <a:off x="8310517" y="4379470"/>
            <a:ext cx="3362779" cy="6097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900" b="1" kern="0" dirty="0" err="1">
                <a:solidFill>
                  <a:sysClr val="windowText" lastClr="000000"/>
                </a:solidFill>
                <a:latin typeface="Arial"/>
                <a:cs typeface="Arial"/>
              </a:rPr>
              <a:t>Animé</a:t>
            </a:r>
            <a:r>
              <a:rPr sz="19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par</a:t>
            </a:r>
            <a:r>
              <a:rPr sz="1900" b="1" kern="0" spc="-4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:</a:t>
            </a:r>
            <a:r>
              <a:rPr sz="1900" b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fr-FR" sz="190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M. K. Arsène </a:t>
            </a:r>
          </a:p>
          <a:p>
            <a:pPr marL="12700">
              <a:spcBef>
                <a:spcPts val="95"/>
              </a:spcBef>
            </a:pPr>
            <a:r>
              <a:rPr lang="fr-FR" sz="190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	         COULIBALY</a:t>
            </a:r>
            <a:endParaRPr sz="19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7">
            <a:extLst>
              <a:ext uri="{FF2B5EF4-FFF2-40B4-BE49-F238E27FC236}">
                <a16:creationId xmlns:a16="http://schemas.microsoft.com/office/drawing/2014/main" id="{795EB364-9CE1-EAE0-51C7-05BA15669433}"/>
              </a:ext>
            </a:extLst>
          </p:cNvPr>
          <p:cNvSpPr txBox="1"/>
          <p:nvPr/>
        </p:nvSpPr>
        <p:spPr>
          <a:xfrm>
            <a:off x="6379935" y="1015506"/>
            <a:ext cx="4168185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300" b="1" kern="0" dirty="0">
                <a:solidFill>
                  <a:srgbClr val="C00000"/>
                </a:solidFill>
                <a:latin typeface="Arial"/>
                <a:cs typeface="Arial"/>
              </a:rPr>
              <a:t>Niveau</a:t>
            </a:r>
            <a:r>
              <a:rPr sz="2300" b="1" kern="0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300" b="1" kern="0" dirty="0">
                <a:solidFill>
                  <a:srgbClr val="C00000"/>
                </a:solidFill>
                <a:latin typeface="Arial"/>
                <a:cs typeface="Arial"/>
              </a:rPr>
              <a:t>&amp;</a:t>
            </a:r>
            <a:r>
              <a:rPr sz="2300" b="1" kern="0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300" b="1" kern="0" dirty="0">
                <a:solidFill>
                  <a:srgbClr val="C00000"/>
                </a:solidFill>
                <a:latin typeface="Arial"/>
                <a:cs typeface="Arial"/>
              </a:rPr>
              <a:t>Filière</a:t>
            </a:r>
            <a:r>
              <a:rPr sz="2300" b="1" kern="0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300" b="1" kern="0" dirty="0">
                <a:solidFill>
                  <a:srgbClr val="C00000"/>
                </a:solidFill>
                <a:latin typeface="Arial"/>
                <a:cs typeface="Arial"/>
              </a:rPr>
              <a:t>: </a:t>
            </a:r>
            <a:r>
              <a:rPr lang="fr-FR" sz="2300" b="1" kern="0" dirty="0">
                <a:solidFill>
                  <a:srgbClr val="C00000"/>
                </a:solidFill>
                <a:latin typeface="Arial"/>
                <a:cs typeface="Arial"/>
              </a:rPr>
              <a:t>Génie Indus</a:t>
            </a:r>
            <a:endParaRPr sz="23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2693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Notion de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046515" y="1344099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Définition de l’automatique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420C8FF-3708-7FF0-2DC0-22CEC184210B}"/>
              </a:ext>
            </a:extLst>
          </p:cNvPr>
          <p:cNvSpPr txBox="1"/>
          <p:nvPr/>
        </p:nvSpPr>
        <p:spPr>
          <a:xfrm>
            <a:off x="1306286" y="2133601"/>
            <a:ext cx="8631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L’automatique est l’ensemble des techniques permettant le 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contrôle automatique des procédés industriels ou d’appareillages divers.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E1E9217-398F-55A5-AD34-A6705E7031B2}"/>
              </a:ext>
            </a:extLst>
          </p:cNvPr>
          <p:cNvSpPr txBox="1"/>
          <p:nvPr/>
        </p:nvSpPr>
        <p:spPr>
          <a:xfrm>
            <a:off x="1219757" y="2951604"/>
            <a:ext cx="8631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L’automatique intervient dans plusieurs domaines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F559793-B9E2-FBD5-0B9A-562B3092908E}"/>
              </a:ext>
            </a:extLst>
          </p:cNvPr>
          <p:cNvSpPr txBox="1"/>
          <p:nvPr/>
        </p:nvSpPr>
        <p:spPr>
          <a:xfrm>
            <a:off x="1219757" y="3392436"/>
            <a:ext cx="8631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mécanique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C27910F-4756-6CAC-05B3-C344BD891915}"/>
              </a:ext>
            </a:extLst>
          </p:cNvPr>
          <p:cNvSpPr txBox="1"/>
          <p:nvPr/>
        </p:nvSpPr>
        <p:spPr>
          <a:xfrm>
            <a:off x="1219757" y="3833268"/>
            <a:ext cx="8631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L’électricité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8EB6477-1088-6A2E-C791-7450DA034344}"/>
              </a:ext>
            </a:extLst>
          </p:cNvPr>
          <p:cNvSpPr txBox="1"/>
          <p:nvPr/>
        </p:nvSpPr>
        <p:spPr>
          <a:xfrm>
            <a:off x="1219757" y="4317328"/>
            <a:ext cx="8631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chimie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1570882-9771-CFFA-0197-39BDA9B51FC5}"/>
              </a:ext>
            </a:extLst>
          </p:cNvPr>
          <p:cNvSpPr txBox="1"/>
          <p:nvPr/>
        </p:nvSpPr>
        <p:spPr>
          <a:xfrm>
            <a:off x="1219757" y="4801388"/>
            <a:ext cx="8631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2696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8521524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systèmes linéaires du 1</a:t>
            </a:r>
            <a:r>
              <a:rPr lang="fr-FR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du 2</a:t>
            </a:r>
            <a:r>
              <a:rPr lang="fr-FR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Ordre</a:t>
            </a:r>
            <a:endParaRPr lang="fr-FR" sz="32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759053" y="920119"/>
            <a:ext cx="332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Systèmes du 1</a:t>
            </a:r>
            <a:r>
              <a:rPr lang="fr-FR" sz="2400" b="1" baseline="3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ordre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5D921AD-EF9D-BC23-2261-19A9EB2C13DA}"/>
              </a:ext>
            </a:extLst>
          </p:cNvPr>
          <p:cNvSpPr txBox="1"/>
          <p:nvPr/>
        </p:nvSpPr>
        <p:spPr>
          <a:xfrm>
            <a:off x="390523" y="1562758"/>
            <a:ext cx="11288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système du 1</a:t>
            </a:r>
            <a:r>
              <a:rPr lang="fr-FR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ordre est un système régis par une équations différentielles de </a:t>
            </a:r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degré 1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Leur fonction de transfert possède donc au maximum </a:t>
            </a: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zéro 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pôle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660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Notion de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046515" y="1344099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Définition de l’automatique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D6E067F-F4C6-B9E3-0975-61DFE2C27664}"/>
              </a:ext>
            </a:extLst>
          </p:cNvPr>
          <p:cNvSpPr txBox="1"/>
          <p:nvPr/>
        </p:nvSpPr>
        <p:spPr>
          <a:xfrm>
            <a:off x="1219757" y="2238741"/>
            <a:ext cx="8631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L’objectif est entre autre de :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FEC7288-E37B-AE20-D13E-3E5858D6879F}"/>
              </a:ext>
            </a:extLst>
          </p:cNvPr>
          <p:cNvSpPr txBox="1"/>
          <p:nvPr/>
        </p:nvSpPr>
        <p:spPr>
          <a:xfrm>
            <a:off x="1219757" y="2736076"/>
            <a:ext cx="8631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Eviter l’intervention de l’homme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Economie du personnel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E397722-D2B5-23D1-6991-62F577F468F5}"/>
              </a:ext>
            </a:extLst>
          </p:cNvPr>
          <p:cNvSpPr txBox="1"/>
          <p:nvPr/>
        </p:nvSpPr>
        <p:spPr>
          <a:xfrm>
            <a:off x="1219757" y="3511264"/>
            <a:ext cx="86318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Réalisation d’opérations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Précises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Complexes( Conduite automatique d’une voiture)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Pénibles ou dangereux pour l’homme(manipulation de produits 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nossifs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85956B6-08A4-1E30-A00F-A4EA2AA3416C}"/>
              </a:ext>
            </a:extLst>
          </p:cNvPr>
          <p:cNvSpPr txBox="1"/>
          <p:nvPr/>
        </p:nvSpPr>
        <p:spPr>
          <a:xfrm>
            <a:off x="1075880" y="4917058"/>
            <a:ext cx="8631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Remplacer l’homme dans les taches répétitives ou dénuées d’intérêts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Boite de vitesse automatique(automobile</a:t>
            </a:r>
          </a:p>
        </p:txBody>
      </p:sp>
    </p:spTree>
    <p:extLst>
      <p:ext uri="{BB962C8B-B14F-4D97-AF65-F5344CB8AC3E}">
        <p14:creationId xmlns:p14="http://schemas.microsoft.com/office/powerpoint/2010/main" val="868450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Notion de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9801" y="1212997"/>
            <a:ext cx="5221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Exemples de systèmes automatiques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8E46C54-61EE-57B4-FCBF-5DBAF1A1D3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" t="3417" r="2387" b="3000"/>
          <a:stretch/>
        </p:blipFill>
        <p:spPr>
          <a:xfrm>
            <a:off x="4110777" y="2434815"/>
            <a:ext cx="8092862" cy="370472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68855B7-8D96-F7D7-825A-F52C7A0B6E39}"/>
              </a:ext>
            </a:extLst>
          </p:cNvPr>
          <p:cNvSpPr txBox="1"/>
          <p:nvPr/>
        </p:nvSpPr>
        <p:spPr>
          <a:xfrm>
            <a:off x="2326761" y="1674662"/>
            <a:ext cx="4973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1. Alimentation d’une ville en eau potable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6506CF8-CF0B-E882-6482-87C0E57F06B0}"/>
              </a:ext>
            </a:extLst>
          </p:cNvPr>
          <p:cNvSpPr txBox="1"/>
          <p:nvPr/>
        </p:nvSpPr>
        <p:spPr>
          <a:xfrm>
            <a:off x="224960" y="3933236"/>
            <a:ext cx="3735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Pression constante = niveau d’eau </a:t>
            </a:r>
          </a:p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constant</a:t>
            </a:r>
          </a:p>
        </p:txBody>
      </p:sp>
    </p:spTree>
    <p:extLst>
      <p:ext uri="{BB962C8B-B14F-4D97-AF65-F5344CB8AC3E}">
        <p14:creationId xmlns:p14="http://schemas.microsoft.com/office/powerpoint/2010/main" val="2507558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Notion de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5221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Exemples de systèmes automatiques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68855B7-8D96-F7D7-825A-F52C7A0B6E39}"/>
              </a:ext>
            </a:extLst>
          </p:cNvPr>
          <p:cNvSpPr txBox="1"/>
          <p:nvPr/>
        </p:nvSpPr>
        <p:spPr>
          <a:xfrm>
            <a:off x="2406316" y="1492450"/>
            <a:ext cx="4973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1. Alimentation d’une ville en eau potable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06BE9CF-1173-A139-C3C3-9D51EC1D6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94" y="1892560"/>
            <a:ext cx="7772400" cy="490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11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Notion de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5221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Exemples de systèmes automatiques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68855B7-8D96-F7D7-825A-F52C7A0B6E39}"/>
              </a:ext>
            </a:extLst>
          </p:cNvPr>
          <p:cNvSpPr txBox="1"/>
          <p:nvPr/>
        </p:nvSpPr>
        <p:spPr>
          <a:xfrm>
            <a:off x="2406316" y="1492450"/>
            <a:ext cx="4973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1. Alimentation d’une ville en eau potable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0E80EF2-FA88-7716-F321-5645154EC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459" y="1938504"/>
            <a:ext cx="5417120" cy="285021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B0B7E6A-4F82-C821-20C9-BBDFA9DD34E6}"/>
              </a:ext>
            </a:extLst>
          </p:cNvPr>
          <p:cNvSpPr txBox="1"/>
          <p:nvPr/>
        </p:nvSpPr>
        <p:spPr>
          <a:xfrm>
            <a:off x="289852" y="3429000"/>
            <a:ext cx="5154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 réguler le niveau manuellement, il faut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30E253A-5B4B-8568-71C3-A73D7354C8C4}"/>
              </a:ext>
            </a:extLst>
          </p:cNvPr>
          <p:cNvSpPr txBox="1"/>
          <p:nvPr/>
        </p:nvSpPr>
        <p:spPr>
          <a:xfrm>
            <a:off x="704850" y="3962400"/>
            <a:ext cx="319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b="1" dirty="0"/>
              <a:t>Observer/mesurer </a:t>
            </a:r>
            <a:r>
              <a:rPr lang="fr-FR" dirty="0"/>
              <a:t>le niveau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89059BA-3B59-5740-D6BB-CC759A2633FF}"/>
              </a:ext>
            </a:extLst>
          </p:cNvPr>
          <p:cNvSpPr txBox="1"/>
          <p:nvPr/>
        </p:nvSpPr>
        <p:spPr>
          <a:xfrm>
            <a:off x="701510" y="4465022"/>
            <a:ext cx="633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 </a:t>
            </a:r>
            <a:r>
              <a:rPr lang="fr-FR" b="1" dirty="0"/>
              <a:t>Comparer</a:t>
            </a:r>
            <a:r>
              <a:rPr lang="fr-FR" dirty="0"/>
              <a:t> à la consigne et </a:t>
            </a:r>
            <a:r>
              <a:rPr lang="fr-FR" b="1" dirty="0"/>
              <a:t>raisonner</a:t>
            </a:r>
            <a:r>
              <a:rPr lang="fr-FR" dirty="0"/>
              <a:t> pour prendre une décision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1F725C0-691A-6510-AE22-1D9E308EC9AF}"/>
              </a:ext>
            </a:extLst>
          </p:cNvPr>
          <p:cNvSpPr txBox="1"/>
          <p:nvPr/>
        </p:nvSpPr>
        <p:spPr>
          <a:xfrm>
            <a:off x="698170" y="4967644"/>
            <a:ext cx="3716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 </a:t>
            </a:r>
            <a:r>
              <a:rPr lang="fr-FR" b="1" dirty="0"/>
              <a:t>Agir</a:t>
            </a:r>
            <a:r>
              <a:rPr lang="fr-FR" dirty="0"/>
              <a:t> sur la vanne (ouvrir ou fermer)</a:t>
            </a:r>
          </a:p>
          <a:p>
            <a:r>
              <a:rPr lang="fr-FR" dirty="0"/>
              <a:t>	(doucement/brusquement)</a:t>
            </a:r>
          </a:p>
        </p:txBody>
      </p:sp>
    </p:spTree>
    <p:extLst>
      <p:ext uri="{BB962C8B-B14F-4D97-AF65-F5344CB8AC3E}">
        <p14:creationId xmlns:p14="http://schemas.microsoft.com/office/powerpoint/2010/main" val="552704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Notion de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5221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Exemples de systèmes automatiques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68855B7-8D96-F7D7-825A-F52C7A0B6E39}"/>
              </a:ext>
            </a:extLst>
          </p:cNvPr>
          <p:cNvSpPr txBox="1"/>
          <p:nvPr/>
        </p:nvSpPr>
        <p:spPr>
          <a:xfrm>
            <a:off x="2406316" y="1492450"/>
            <a:ext cx="4973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1. Alimentation d’une ville en eau potable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B0B7E6A-4F82-C821-20C9-BBDFA9DD34E6}"/>
              </a:ext>
            </a:extLst>
          </p:cNvPr>
          <p:cNvSpPr txBox="1"/>
          <p:nvPr/>
        </p:nvSpPr>
        <p:spPr>
          <a:xfrm>
            <a:off x="442252" y="3509747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Etapes de la régulation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BD6866E-4E8B-2F89-FC3C-110947BD8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765" y="1938504"/>
            <a:ext cx="8240495" cy="438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63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Notion de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5221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Exemples de systèmes automatiques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68855B7-8D96-F7D7-825A-F52C7A0B6E39}"/>
              </a:ext>
            </a:extLst>
          </p:cNvPr>
          <p:cNvSpPr txBox="1"/>
          <p:nvPr/>
        </p:nvSpPr>
        <p:spPr>
          <a:xfrm>
            <a:off x="2406316" y="1492450"/>
            <a:ext cx="4973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1. Alimentation d’une ville en eau potable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B0B7E6A-4F82-C821-20C9-BBDFA9DD34E6}"/>
              </a:ext>
            </a:extLst>
          </p:cNvPr>
          <p:cNvSpPr txBox="1"/>
          <p:nvPr/>
        </p:nvSpPr>
        <p:spPr>
          <a:xfrm>
            <a:off x="2776399" y="1976733"/>
            <a:ext cx="6110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Passage régulation manuelle à régulation automatique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ADB8DCE-C1F6-9865-1281-B6646CA36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785332"/>
            <a:ext cx="5657850" cy="33916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6380E65-3172-C1E5-0FB8-6D72440A9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632" y="2640542"/>
            <a:ext cx="6110968" cy="379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7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Notion de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5221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Exemples de systèmes automatiques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68855B7-8D96-F7D7-825A-F52C7A0B6E39}"/>
              </a:ext>
            </a:extLst>
          </p:cNvPr>
          <p:cNvSpPr txBox="1"/>
          <p:nvPr/>
        </p:nvSpPr>
        <p:spPr>
          <a:xfrm>
            <a:off x="2406316" y="1492450"/>
            <a:ext cx="4973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1. Alimentation d’une ville en eau potable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B0B7E6A-4F82-C821-20C9-BBDFA9DD34E6}"/>
              </a:ext>
            </a:extLst>
          </p:cNvPr>
          <p:cNvSpPr txBox="1"/>
          <p:nvPr/>
        </p:nvSpPr>
        <p:spPr>
          <a:xfrm>
            <a:off x="468590" y="3429000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pratique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D1DE589-1099-B728-C630-8AE9092433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4" r="2491" b="6351"/>
          <a:stretch/>
        </p:blipFill>
        <p:spPr>
          <a:xfrm>
            <a:off x="2319689" y="1845388"/>
            <a:ext cx="9288982" cy="467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76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Notion de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5221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Exemples de systèmes automatiques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68855B7-8D96-F7D7-825A-F52C7A0B6E39}"/>
              </a:ext>
            </a:extLst>
          </p:cNvPr>
          <p:cNvSpPr txBox="1"/>
          <p:nvPr/>
        </p:nvSpPr>
        <p:spPr>
          <a:xfrm>
            <a:off x="2406316" y="1492450"/>
            <a:ext cx="2996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2. Conduite automobile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7A1E2D6-A83A-8057-9933-D6E36D49211D}"/>
              </a:ext>
            </a:extLst>
          </p:cNvPr>
          <p:cNvSpPr txBox="1"/>
          <p:nvPr/>
        </p:nvSpPr>
        <p:spPr>
          <a:xfrm>
            <a:off x="1533333" y="1921862"/>
            <a:ext cx="7053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On souhaite maintenir une vitesse de consigne donnée (50 km/h).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4B709FE-5EC3-922B-9BFC-3DE039FDE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57" y="2281776"/>
            <a:ext cx="2832200" cy="158747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549E9B2-988B-20EC-0DC4-F6C1C20CE5F8}"/>
              </a:ext>
            </a:extLst>
          </p:cNvPr>
          <p:cNvSpPr txBox="1"/>
          <p:nvPr/>
        </p:nvSpPr>
        <p:spPr>
          <a:xfrm>
            <a:off x="1065247" y="4388902"/>
            <a:ext cx="8353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000" dirty="0"/>
              <a:t>La vitesse réelle du véhicule dont la mesure est obtenue par un tachymètre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8482331-C7A0-1E99-972C-F599D2881FD9}"/>
              </a:ext>
            </a:extLst>
          </p:cNvPr>
          <p:cNvSpPr txBox="1"/>
          <p:nvPr/>
        </p:nvSpPr>
        <p:spPr>
          <a:xfrm>
            <a:off x="1065247" y="4880857"/>
            <a:ext cx="6731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000" dirty="0"/>
              <a:t>La position du véhicule par rapport au couloir de circulation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54C3B2-5040-BE58-EE71-D6F4A020C8A1}"/>
              </a:ext>
            </a:extLst>
          </p:cNvPr>
          <p:cNvSpPr txBox="1"/>
          <p:nvPr/>
        </p:nvSpPr>
        <p:spPr>
          <a:xfrm>
            <a:off x="1065247" y="5273762"/>
            <a:ext cx="7013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000" dirty="0"/>
              <a:t>Le conducteur qui analyse les données et agit en conséquence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4C89F46-7815-3453-2B95-B92841977119}"/>
              </a:ext>
            </a:extLst>
          </p:cNvPr>
          <p:cNvSpPr txBox="1"/>
          <p:nvPr/>
        </p:nvSpPr>
        <p:spPr>
          <a:xfrm>
            <a:off x="1065247" y="5709505"/>
            <a:ext cx="8437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000" dirty="0"/>
              <a:t>Le véhicule sur lequel on agit par l’intermédiaire d’accélération / décélération /freinage / direction.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81C9A9C-3BDC-8C14-BB14-74D21AA5C722}"/>
              </a:ext>
            </a:extLst>
          </p:cNvPr>
          <p:cNvSpPr txBox="1"/>
          <p:nvPr/>
        </p:nvSpPr>
        <p:spPr>
          <a:xfrm>
            <a:off x="784329" y="3859834"/>
            <a:ext cx="488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Les éléments constituants la chaîne de régulation</a:t>
            </a:r>
          </a:p>
        </p:txBody>
      </p:sp>
    </p:spTree>
    <p:extLst>
      <p:ext uri="{BB962C8B-B14F-4D97-AF65-F5344CB8AC3E}">
        <p14:creationId xmlns:p14="http://schemas.microsoft.com/office/powerpoint/2010/main" val="4215698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Notion de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5221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Exemples de systèmes automatiques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68855B7-8D96-F7D7-825A-F52C7A0B6E39}"/>
              </a:ext>
            </a:extLst>
          </p:cNvPr>
          <p:cNvSpPr txBox="1"/>
          <p:nvPr/>
        </p:nvSpPr>
        <p:spPr>
          <a:xfrm>
            <a:off x="2406316" y="1492450"/>
            <a:ext cx="2996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2. Conduite automobile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81C9A9C-3BDC-8C14-BB14-74D21AA5C722}"/>
              </a:ext>
            </a:extLst>
          </p:cNvPr>
          <p:cNvSpPr txBox="1"/>
          <p:nvPr/>
        </p:nvSpPr>
        <p:spPr>
          <a:xfrm>
            <a:off x="1802199" y="2019626"/>
            <a:ext cx="6442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MA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Schéma simplifié de régulation de la vitesse d’un véhicule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FFBC4C5-1FE3-8F71-BA56-47F8C3444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199" y="2763566"/>
            <a:ext cx="72009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0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Plan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046515" y="1344099"/>
            <a:ext cx="395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Notion de systèmes asservis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E967386-FF9A-1E47-2A49-74CF6F008ABC}"/>
              </a:ext>
            </a:extLst>
          </p:cNvPr>
          <p:cNvSpPr txBox="1"/>
          <p:nvPr/>
        </p:nvSpPr>
        <p:spPr>
          <a:xfrm>
            <a:off x="2046515" y="1902768"/>
            <a:ext cx="7546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Modélisation Mathématiques des systèmes Automatiques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4F25AF-B636-F368-E4B2-CF80ECEA9A80}"/>
              </a:ext>
            </a:extLst>
          </p:cNvPr>
          <p:cNvSpPr txBox="1"/>
          <p:nvPr/>
        </p:nvSpPr>
        <p:spPr>
          <a:xfrm>
            <a:off x="2046515" y="2461437"/>
            <a:ext cx="4774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Dynamiques des systèmes asservis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F6A6F6-AA58-CC16-6348-47BC8222C65E}"/>
              </a:ext>
            </a:extLst>
          </p:cNvPr>
          <p:cNvSpPr txBox="1"/>
          <p:nvPr/>
        </p:nvSpPr>
        <p:spPr>
          <a:xfrm>
            <a:off x="2046515" y="3020106"/>
            <a:ext cx="4787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Analyse fréquentielle des systèmes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FBC8E9-5D98-DCD8-32B4-2154D9EB9B16}"/>
              </a:ext>
            </a:extLst>
          </p:cNvPr>
          <p:cNvSpPr txBox="1"/>
          <p:nvPr/>
        </p:nvSpPr>
        <p:spPr>
          <a:xfrm>
            <a:off x="2046515" y="3578775"/>
            <a:ext cx="6768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Etude des systèmes linéaires du 1</a:t>
            </a:r>
            <a:r>
              <a:rPr lang="fr-FR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du 2</a:t>
            </a:r>
            <a:r>
              <a:rPr lang="fr-FR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Ordre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C096FC-8456-27E8-AB14-266D0293F0BA}"/>
              </a:ext>
            </a:extLst>
          </p:cNvPr>
          <p:cNvSpPr txBox="1"/>
          <p:nvPr/>
        </p:nvSpPr>
        <p:spPr>
          <a:xfrm>
            <a:off x="2046515" y="4094476"/>
            <a:ext cx="4241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Stabilité des systèmes asservis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88C322F-2A70-0F0D-A0DC-E5E3D10DA1D2}"/>
              </a:ext>
            </a:extLst>
          </p:cNvPr>
          <p:cNvSpPr txBox="1"/>
          <p:nvPr/>
        </p:nvSpPr>
        <p:spPr>
          <a:xfrm>
            <a:off x="2046515" y="4610177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Correction des systèmes</a:t>
            </a:r>
          </a:p>
        </p:txBody>
      </p:sp>
    </p:spTree>
    <p:extLst>
      <p:ext uri="{BB962C8B-B14F-4D97-AF65-F5344CB8AC3E}">
        <p14:creationId xmlns:p14="http://schemas.microsoft.com/office/powerpoint/2010/main" val="1730180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Notion de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6135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Schéma bloc d’une régulation automatique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A27349F-57A1-FE20-0BFA-766596A225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11731"/>
          <a:stretch/>
        </p:blipFill>
        <p:spPr>
          <a:xfrm>
            <a:off x="1154294" y="1750711"/>
            <a:ext cx="10225341" cy="446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88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Notion de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6135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Schéma bloc d’une régulation automatique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0C3AF28-EC12-4AAF-5895-753E72FA6C61}"/>
              </a:ext>
            </a:extLst>
          </p:cNvPr>
          <p:cNvSpPr txBox="1"/>
          <p:nvPr/>
        </p:nvSpPr>
        <p:spPr>
          <a:xfrm>
            <a:off x="2488028" y="1585277"/>
            <a:ext cx="6135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11760"/>
                </a:solidFill>
              </a:rPr>
              <a:t>3.1. Les éléments intervenants dans le schéma de régulation        automatique sont les suivants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928A909-BDC4-664A-7DB7-B3BA7E7B73D0}"/>
              </a:ext>
            </a:extLst>
          </p:cNvPr>
          <p:cNvSpPr txBox="1"/>
          <p:nvPr/>
        </p:nvSpPr>
        <p:spPr>
          <a:xfrm>
            <a:off x="457200" y="2536431"/>
            <a:ext cx="613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b="1" dirty="0">
                <a:solidFill>
                  <a:srgbClr val="00B0F0"/>
                </a:solidFill>
              </a:rPr>
              <a:t>Le comparateur </a:t>
            </a:r>
            <a:r>
              <a:rPr lang="fr-FR" dirty="0"/>
              <a:t>: Construit le signal d’erreur </a:t>
            </a:r>
            <a:r>
              <a:rPr lang="fr-FR" dirty="0">
                <a:solidFill>
                  <a:srgbClr val="00B0F0"/>
                </a:solidFill>
              </a:rPr>
              <a:t>e(</a:t>
            </a:r>
            <a:r>
              <a:rPr lang="fr-FR" dirty="0" err="1">
                <a:solidFill>
                  <a:srgbClr val="00B0F0"/>
                </a:solidFill>
              </a:rPr>
              <a:t>t</a:t>
            </a:r>
            <a:r>
              <a:rPr lang="fr-FR" dirty="0">
                <a:solidFill>
                  <a:srgbClr val="00B0F0"/>
                </a:solidFill>
              </a:rPr>
              <a:t>) = w(</a:t>
            </a:r>
            <a:r>
              <a:rPr lang="fr-FR" dirty="0" err="1">
                <a:solidFill>
                  <a:srgbClr val="00B0F0"/>
                </a:solidFill>
              </a:rPr>
              <a:t>t</a:t>
            </a:r>
            <a:r>
              <a:rPr lang="fr-FR" dirty="0">
                <a:solidFill>
                  <a:srgbClr val="00B0F0"/>
                </a:solidFill>
              </a:rPr>
              <a:t>) – y(</a:t>
            </a:r>
            <a:r>
              <a:rPr lang="fr-FR" dirty="0" err="1">
                <a:solidFill>
                  <a:srgbClr val="00B0F0"/>
                </a:solidFill>
              </a:rPr>
              <a:t>t</a:t>
            </a:r>
            <a:r>
              <a:rPr lang="fr-FR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70ED6A1-2ACC-1CAE-91E7-BEACA504B45D}"/>
              </a:ext>
            </a:extLst>
          </p:cNvPr>
          <p:cNvSpPr txBox="1"/>
          <p:nvPr/>
        </p:nvSpPr>
        <p:spPr>
          <a:xfrm>
            <a:off x="457200" y="3025920"/>
            <a:ext cx="899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b="1" dirty="0">
                <a:solidFill>
                  <a:srgbClr val="00B0F0"/>
                </a:solidFill>
              </a:rPr>
              <a:t>Le régulateur/contrôleur </a:t>
            </a:r>
            <a:r>
              <a:rPr lang="fr-FR" dirty="0"/>
              <a:t>: génère le signal de commande u(</a:t>
            </a:r>
            <a:r>
              <a:rPr lang="fr-FR" dirty="0" err="1"/>
              <a:t>t</a:t>
            </a:r>
            <a:r>
              <a:rPr lang="fr-FR" dirty="0"/>
              <a:t>) à partir du signal d’erreur e(</a:t>
            </a:r>
            <a:r>
              <a:rPr lang="fr-FR" dirty="0" err="1"/>
              <a:t>t</a:t>
            </a:r>
            <a:r>
              <a:rPr lang="fr-FR" dirty="0"/>
              <a:t>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E7F150-D505-A14F-2174-E49514230B4D}"/>
              </a:ext>
            </a:extLst>
          </p:cNvPr>
          <p:cNvSpPr txBox="1"/>
          <p:nvPr/>
        </p:nvSpPr>
        <p:spPr>
          <a:xfrm>
            <a:off x="457201" y="3485711"/>
            <a:ext cx="1065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b="1" dirty="0">
                <a:solidFill>
                  <a:srgbClr val="00B0F0"/>
                </a:solidFill>
              </a:rPr>
              <a:t>Actionneur/Amplificateur de puissance </a:t>
            </a:r>
            <a:r>
              <a:rPr lang="fr-FR" dirty="0"/>
              <a:t>: Amplifie la puissance du signal de commande u(</a:t>
            </a:r>
            <a:r>
              <a:rPr lang="fr-FR" dirty="0" err="1"/>
              <a:t>t</a:t>
            </a:r>
            <a:r>
              <a:rPr lang="fr-FR" dirty="0"/>
              <a:t>) de façon à ce qu’il soit applicable au processus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2F518FB-7663-94E2-15EC-06E34E2CA4F7}"/>
              </a:ext>
            </a:extLst>
          </p:cNvPr>
          <p:cNvSpPr txBox="1"/>
          <p:nvPr/>
        </p:nvSpPr>
        <p:spPr>
          <a:xfrm>
            <a:off x="457200" y="4216209"/>
            <a:ext cx="1065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b="1" dirty="0">
                <a:solidFill>
                  <a:srgbClr val="00B0F0"/>
                </a:solidFill>
              </a:rPr>
              <a:t>Processus </a:t>
            </a:r>
            <a:r>
              <a:rPr lang="fr-FR" dirty="0"/>
              <a:t>: Installation à asservir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88DB663-28A8-B237-94C9-141B6B2122E2}"/>
              </a:ext>
            </a:extLst>
          </p:cNvPr>
          <p:cNvSpPr txBox="1"/>
          <p:nvPr/>
        </p:nvSpPr>
        <p:spPr>
          <a:xfrm>
            <a:off x="457200" y="4669708"/>
            <a:ext cx="1065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b="1" dirty="0">
                <a:solidFill>
                  <a:srgbClr val="00B0F0"/>
                </a:solidFill>
              </a:rPr>
              <a:t>Capteurs </a:t>
            </a:r>
            <a:r>
              <a:rPr lang="fr-FR" dirty="0"/>
              <a:t>: Forme une image y(</a:t>
            </a:r>
            <a:r>
              <a:rPr lang="fr-FR" dirty="0" err="1"/>
              <a:t>t</a:t>
            </a:r>
            <a:r>
              <a:rPr lang="fr-FR" dirty="0"/>
              <a:t>) aussi fidèle que possible de la grandeur réglée brute x(</a:t>
            </a:r>
            <a:r>
              <a:rPr lang="fr-FR" dirty="0" err="1"/>
              <a:t>t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0269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Notion de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6135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Schéma bloc d’une régulation automatique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0C3AF28-EC12-4AAF-5895-753E72FA6C61}"/>
              </a:ext>
            </a:extLst>
          </p:cNvPr>
          <p:cNvSpPr txBox="1"/>
          <p:nvPr/>
        </p:nvSpPr>
        <p:spPr>
          <a:xfrm>
            <a:off x="2488028" y="1585277"/>
            <a:ext cx="628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11760"/>
                </a:solidFill>
              </a:rPr>
              <a:t>3.2.Principaux signaux d’un système de régulation automatique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9840365-DFA3-2889-3C16-D2928F129CA4}"/>
              </a:ext>
            </a:extLst>
          </p:cNvPr>
          <p:cNvSpPr txBox="1"/>
          <p:nvPr/>
        </p:nvSpPr>
        <p:spPr>
          <a:xfrm>
            <a:off x="508176" y="2190696"/>
            <a:ext cx="1024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b="1" dirty="0">
                <a:solidFill>
                  <a:srgbClr val="00B0F0"/>
                </a:solidFill>
              </a:rPr>
              <a:t>La consigne w(</a:t>
            </a:r>
            <a:r>
              <a:rPr lang="fr-FR" b="1" dirty="0" err="1">
                <a:solidFill>
                  <a:srgbClr val="00B0F0"/>
                </a:solidFill>
              </a:rPr>
              <a:t>t</a:t>
            </a:r>
            <a:r>
              <a:rPr lang="fr-FR" b="1" dirty="0">
                <a:solidFill>
                  <a:srgbClr val="00B0F0"/>
                </a:solidFill>
              </a:rPr>
              <a:t>) </a:t>
            </a:r>
            <a:r>
              <a:rPr lang="fr-FR" dirty="0"/>
              <a:t>: Signal à poursuivre, défini par l’utilisateur, le cahier des charges ou un autre processus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295731-B5AD-2F4D-B35D-544A022FEE02}"/>
              </a:ext>
            </a:extLst>
          </p:cNvPr>
          <p:cNvSpPr txBox="1"/>
          <p:nvPr/>
        </p:nvSpPr>
        <p:spPr>
          <a:xfrm>
            <a:off x="508175" y="2690027"/>
            <a:ext cx="10246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b="1" dirty="0">
                <a:solidFill>
                  <a:srgbClr val="00B0F0"/>
                </a:solidFill>
              </a:rPr>
              <a:t>La grandeur réglée brute x(</a:t>
            </a:r>
            <a:r>
              <a:rPr lang="fr-FR" b="1" dirty="0" err="1">
                <a:solidFill>
                  <a:srgbClr val="00B0F0"/>
                </a:solidFill>
              </a:rPr>
              <a:t>t</a:t>
            </a:r>
            <a:r>
              <a:rPr lang="fr-FR" b="1" dirty="0">
                <a:solidFill>
                  <a:srgbClr val="00B0F0"/>
                </a:solidFill>
              </a:rPr>
              <a:t>) </a:t>
            </a:r>
            <a:r>
              <a:rPr lang="fr-FR" dirty="0"/>
              <a:t>: Grandeur physique réglée, dans son unité physique propre, seule une image peut être obtenue par l’intermédiaire d’un capteur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9150848-B31E-4116-4836-AA1531A0DC10}"/>
              </a:ext>
            </a:extLst>
          </p:cNvPr>
          <p:cNvSpPr txBox="1"/>
          <p:nvPr/>
        </p:nvSpPr>
        <p:spPr>
          <a:xfrm>
            <a:off x="508175" y="3466357"/>
            <a:ext cx="10246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b="1" dirty="0">
                <a:solidFill>
                  <a:srgbClr val="00B0F0"/>
                </a:solidFill>
              </a:rPr>
              <a:t>La grandeur réglée mesurée y(</a:t>
            </a:r>
            <a:r>
              <a:rPr lang="fr-FR" b="1" dirty="0" err="1">
                <a:solidFill>
                  <a:srgbClr val="00B0F0"/>
                </a:solidFill>
              </a:rPr>
              <a:t>t</a:t>
            </a:r>
            <a:r>
              <a:rPr lang="fr-FR" b="1" dirty="0">
                <a:solidFill>
                  <a:srgbClr val="00B0F0"/>
                </a:solidFill>
              </a:rPr>
              <a:t>) </a:t>
            </a:r>
            <a:r>
              <a:rPr lang="fr-FR" dirty="0"/>
              <a:t>: </a:t>
            </a:r>
            <a:r>
              <a:rPr lang="fr-MA" dirty="0">
                <a:effectLst/>
                <a:latin typeface="Helvetica" pitchFamily="2" charset="0"/>
              </a:rPr>
              <a:t>Image de la grandeur réelle, fournie par le capteur (le régulateur reçoit l’information sur y(</a:t>
            </a:r>
            <a:r>
              <a:rPr lang="fr-MA" dirty="0" err="1">
                <a:effectLst/>
                <a:latin typeface="Helvetica" pitchFamily="2" charset="0"/>
              </a:rPr>
              <a:t>t</a:t>
            </a:r>
            <a:r>
              <a:rPr lang="fr-MA" dirty="0">
                <a:effectLst/>
                <a:latin typeface="Helvetica" pitchFamily="2" charset="0"/>
              </a:rPr>
              <a:t>) et non sur x(</a:t>
            </a:r>
            <a:r>
              <a:rPr lang="fr-MA" dirty="0" err="1">
                <a:effectLst/>
                <a:latin typeface="Helvetica" pitchFamily="2" charset="0"/>
              </a:rPr>
              <a:t>t</a:t>
            </a:r>
            <a:r>
              <a:rPr lang="fr-MA" dirty="0">
                <a:effectLst/>
                <a:latin typeface="Helvetica" pitchFamily="2" charset="0"/>
              </a:rPr>
              <a:t>)).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EE75D15-9B13-75EF-1109-B2A1AB532FBC}"/>
              </a:ext>
            </a:extLst>
          </p:cNvPr>
          <p:cNvSpPr txBox="1"/>
          <p:nvPr/>
        </p:nvSpPr>
        <p:spPr>
          <a:xfrm>
            <a:off x="508175" y="4296159"/>
            <a:ext cx="10246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b="1" dirty="0">
                <a:solidFill>
                  <a:srgbClr val="00B0F0"/>
                </a:solidFill>
              </a:rPr>
              <a:t>La commande u(</a:t>
            </a:r>
            <a:r>
              <a:rPr lang="fr-FR" b="1" dirty="0" err="1">
                <a:solidFill>
                  <a:srgbClr val="00B0F0"/>
                </a:solidFill>
              </a:rPr>
              <a:t>t</a:t>
            </a:r>
            <a:r>
              <a:rPr lang="fr-FR" b="1" dirty="0">
                <a:solidFill>
                  <a:srgbClr val="00B0F0"/>
                </a:solidFill>
              </a:rPr>
              <a:t>) </a:t>
            </a:r>
            <a:r>
              <a:rPr lang="fr-FR" dirty="0"/>
              <a:t>: Signal délivré par le régulateur au système à régler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74F89C1-F065-2587-BEA7-BD73EC4A9C5A}"/>
              </a:ext>
            </a:extLst>
          </p:cNvPr>
          <p:cNvSpPr txBox="1"/>
          <p:nvPr/>
        </p:nvSpPr>
        <p:spPr>
          <a:xfrm>
            <a:off x="508175" y="4899856"/>
            <a:ext cx="10246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b="1" dirty="0">
                <a:solidFill>
                  <a:srgbClr val="00B0F0"/>
                </a:solidFill>
              </a:rPr>
              <a:t>Le Bruit v(</a:t>
            </a:r>
            <a:r>
              <a:rPr lang="fr-FR" b="1" dirty="0" err="1">
                <a:solidFill>
                  <a:srgbClr val="00B0F0"/>
                </a:solidFill>
              </a:rPr>
              <a:t>t</a:t>
            </a:r>
            <a:r>
              <a:rPr lang="fr-FR" b="1" dirty="0">
                <a:solidFill>
                  <a:srgbClr val="00B0F0"/>
                </a:solidFill>
              </a:rPr>
              <a:t>) </a:t>
            </a:r>
            <a:r>
              <a:rPr lang="fr-FR" dirty="0"/>
              <a:t>: Signal aléatoire représentant les perturbations agissant sur le système à régler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CB90E50-5A9A-4E91-22AD-498B672E6A98}"/>
              </a:ext>
            </a:extLst>
          </p:cNvPr>
          <p:cNvSpPr txBox="1"/>
          <p:nvPr/>
        </p:nvSpPr>
        <p:spPr>
          <a:xfrm>
            <a:off x="508175" y="5452659"/>
            <a:ext cx="10246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b="1" dirty="0">
                <a:solidFill>
                  <a:srgbClr val="00B0F0"/>
                </a:solidFill>
              </a:rPr>
              <a:t>Erreur ou écart  e(</a:t>
            </a:r>
            <a:r>
              <a:rPr lang="fr-FR" b="1" dirty="0" err="1">
                <a:solidFill>
                  <a:srgbClr val="00B0F0"/>
                </a:solidFill>
              </a:rPr>
              <a:t>t</a:t>
            </a:r>
            <a:r>
              <a:rPr lang="fr-FR" b="1" dirty="0">
                <a:solidFill>
                  <a:srgbClr val="00B0F0"/>
                </a:solidFill>
              </a:rPr>
              <a:t>) </a:t>
            </a:r>
            <a:r>
              <a:rPr lang="fr-FR" dirty="0"/>
              <a:t>: </a:t>
            </a:r>
            <a:r>
              <a:rPr lang="fr-MA" dirty="0">
                <a:effectLst/>
                <a:latin typeface="Helvetica" pitchFamily="2" charset="0"/>
              </a:rPr>
              <a:t>Différence entre consigne w(</a:t>
            </a:r>
            <a:r>
              <a:rPr lang="fr-MA" dirty="0" err="1">
                <a:effectLst/>
                <a:latin typeface="Helvetica" pitchFamily="2" charset="0"/>
              </a:rPr>
              <a:t>t</a:t>
            </a:r>
            <a:r>
              <a:rPr lang="fr-MA" dirty="0">
                <a:effectLst/>
                <a:latin typeface="Helvetica" pitchFamily="2" charset="0"/>
              </a:rPr>
              <a:t>) et grandeur réglée y(</a:t>
            </a:r>
            <a:r>
              <a:rPr lang="fr-MA" dirty="0" err="1">
                <a:effectLst/>
                <a:latin typeface="Helvetica" pitchFamily="2" charset="0"/>
              </a:rPr>
              <a:t>t</a:t>
            </a:r>
            <a:r>
              <a:rPr lang="fr-MA" dirty="0">
                <a:effectLst/>
                <a:latin typeface="Helvetica" pitchFamily="2" charset="0"/>
              </a:rPr>
              <a:t>) : e(</a:t>
            </a:r>
            <a:r>
              <a:rPr lang="fr-MA" dirty="0" err="1">
                <a:effectLst/>
                <a:latin typeface="Helvetica" pitchFamily="2" charset="0"/>
              </a:rPr>
              <a:t>t</a:t>
            </a:r>
            <a:r>
              <a:rPr lang="fr-MA" dirty="0">
                <a:effectLst/>
                <a:latin typeface="Helvetica" pitchFamily="2" charset="0"/>
              </a:rPr>
              <a:t>) = w(</a:t>
            </a:r>
            <a:r>
              <a:rPr lang="fr-MA" dirty="0" err="1">
                <a:effectLst/>
                <a:latin typeface="Helvetica" pitchFamily="2" charset="0"/>
              </a:rPr>
              <a:t>t</a:t>
            </a:r>
            <a:r>
              <a:rPr lang="fr-MA" dirty="0">
                <a:effectLst/>
                <a:latin typeface="Helvetica" pitchFamily="2" charset="0"/>
              </a:rPr>
              <a:t>) – y(</a:t>
            </a:r>
            <a:r>
              <a:rPr lang="fr-MA" dirty="0" err="1">
                <a:effectLst/>
                <a:latin typeface="Helvetica" pitchFamily="2" charset="0"/>
              </a:rPr>
              <a:t>t</a:t>
            </a:r>
            <a:r>
              <a:rPr lang="fr-MA" dirty="0">
                <a:effectLst/>
                <a:latin typeface="Helvetica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7923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Notion de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6135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Schéma bloc d’une régulation automatique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A834CA-3F77-5839-488B-CDE98D41991A}"/>
              </a:ext>
            </a:extLst>
          </p:cNvPr>
          <p:cNvSpPr txBox="1"/>
          <p:nvPr/>
        </p:nvSpPr>
        <p:spPr>
          <a:xfrm>
            <a:off x="1764667" y="2133601"/>
            <a:ext cx="866266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signaux d’entrée du système de régulation automatique sont les suivants :</a:t>
            </a:r>
          </a:p>
          <a:p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Consigne 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w(</a:t>
            </a:r>
            <a:r>
              <a:rPr lang="fr-F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(plusieurs en régulation multi-variable).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Perturbation 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v(</a:t>
            </a:r>
            <a:r>
              <a:rPr lang="fr-F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(perturbation de charge, pouvant être de différentes</a:t>
            </a:r>
          </a:p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natures et intervenant à plusieurs endroits dans le système).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Bruit de mesure 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n(</a:t>
            </a:r>
            <a:r>
              <a:rPr lang="fr-F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(perturbation de signal).</a:t>
            </a:r>
          </a:p>
          <a:p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signaux de sortie sont :</a:t>
            </a:r>
          </a:p>
          <a:p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Grandeur réglée y(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(plusieurs en régulation multivariable).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2EA91A4-75AF-8B2E-37CE-79E56A3FA47D}"/>
              </a:ext>
            </a:extLst>
          </p:cNvPr>
          <p:cNvSpPr txBox="1"/>
          <p:nvPr/>
        </p:nvSpPr>
        <p:spPr>
          <a:xfrm>
            <a:off x="2488028" y="1585277"/>
            <a:ext cx="628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11760"/>
                </a:solidFill>
              </a:rPr>
              <a:t>3.2.Principaux signaux d’un système de régulation automatique</a:t>
            </a:r>
          </a:p>
        </p:txBody>
      </p:sp>
    </p:spTree>
    <p:extLst>
      <p:ext uri="{BB962C8B-B14F-4D97-AF65-F5344CB8AC3E}">
        <p14:creationId xmlns:p14="http://schemas.microsoft.com/office/powerpoint/2010/main" val="1765293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Notion de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6135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Schéma bloc d’une régulation automatique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0C3AF28-EC12-4AAF-5895-753E72FA6C61}"/>
              </a:ext>
            </a:extLst>
          </p:cNvPr>
          <p:cNvSpPr txBox="1"/>
          <p:nvPr/>
        </p:nvSpPr>
        <p:spPr>
          <a:xfrm>
            <a:off x="2488028" y="1507839"/>
            <a:ext cx="628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11760"/>
                </a:solidFill>
              </a:rPr>
              <a:t>3.3.Régulation en boucle ouverte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FC3DBFC-E3AD-BC4C-D061-A640E2B5B0A7}"/>
              </a:ext>
            </a:extLst>
          </p:cNvPr>
          <p:cNvSpPr txBox="1"/>
          <p:nvPr/>
        </p:nvSpPr>
        <p:spPr>
          <a:xfrm>
            <a:off x="1107621" y="1938504"/>
            <a:ext cx="731856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MA" sz="20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 dispose pas de chaîne de retour, ni de mesure de l’erreur d’asservissement.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fr-MA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Avantages 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fr-MA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Simplicité de la commande et de sa mise en œuvre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fr-MA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Ajustement rapide des paramètres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fr-MA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Fonctionnement aisé en temps réel </a:t>
            </a:r>
          </a:p>
          <a:p>
            <a:endParaRPr lang="fr-MA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fr-MA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Inconvénients :</a:t>
            </a:r>
          </a:p>
          <a:p>
            <a:endParaRPr lang="fr-MA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fr-MA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 de mesure de l’erreur, pas d’information sur la précision de l’asservissement </a:t>
            </a:r>
            <a:endParaRPr lang="fr-M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fr-MA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Nécessite une très bonne connaissance des paramètres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fr-MA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 robuste</a:t>
            </a:r>
            <a:endParaRPr lang="fr-M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fr-MA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 rejet des perturbations </a:t>
            </a:r>
            <a:endParaRPr lang="fr-M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fr-MA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Conduite d’un véhicule dans le noir.</a:t>
            </a:r>
          </a:p>
        </p:txBody>
      </p:sp>
    </p:spTree>
    <p:extLst>
      <p:ext uri="{BB962C8B-B14F-4D97-AF65-F5344CB8AC3E}">
        <p14:creationId xmlns:p14="http://schemas.microsoft.com/office/powerpoint/2010/main" val="3926013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Notion de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5065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Qualité attendues d’une régulation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D89261-8503-49C0-2F78-35991FE7385F}"/>
              </a:ext>
            </a:extLst>
          </p:cNvPr>
          <p:cNvSpPr txBox="1"/>
          <p:nvPr/>
        </p:nvSpPr>
        <p:spPr>
          <a:xfrm>
            <a:off x="707571" y="1915886"/>
            <a:ext cx="9109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définir l’objectif global d’une régulation, les critères qualitatifs du cahier de charge sont traduit par des critères quantitatif. Les qualités les exigés en industrie sont: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6B10839-9AE3-E49C-2720-48711387A774}"/>
              </a:ext>
            </a:extLst>
          </p:cNvPr>
          <p:cNvSpPr txBox="1"/>
          <p:nvPr/>
        </p:nvSpPr>
        <p:spPr>
          <a:xfrm>
            <a:off x="1143000" y="3124200"/>
            <a:ext cx="1851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sz="2400" b="1" dirty="0">
                <a:solidFill>
                  <a:srgbClr val="C00000"/>
                </a:solidFill>
              </a:rPr>
              <a:t>La</a:t>
            </a:r>
            <a:r>
              <a:rPr lang="fr-FR" sz="2400" b="1" dirty="0"/>
              <a:t> </a:t>
            </a:r>
            <a:r>
              <a:rPr lang="fr-FR" sz="2400" b="1" dirty="0">
                <a:solidFill>
                  <a:srgbClr val="C00000"/>
                </a:solidFill>
              </a:rPr>
              <a:t>stabilité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54C924-3DBC-0F77-B9EE-91F97C46CF47}"/>
              </a:ext>
            </a:extLst>
          </p:cNvPr>
          <p:cNvSpPr txBox="1"/>
          <p:nvPr/>
        </p:nvSpPr>
        <p:spPr>
          <a:xfrm>
            <a:off x="1143000" y="3772564"/>
            <a:ext cx="1981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sz="2400" b="1" dirty="0">
                <a:solidFill>
                  <a:srgbClr val="C00000"/>
                </a:solidFill>
              </a:rPr>
              <a:t>La</a:t>
            </a:r>
            <a:r>
              <a:rPr lang="fr-FR" sz="2400" b="1" dirty="0"/>
              <a:t> </a:t>
            </a:r>
            <a:r>
              <a:rPr lang="fr-FR" sz="2400" b="1" dirty="0">
                <a:solidFill>
                  <a:srgbClr val="C00000"/>
                </a:solidFill>
              </a:rPr>
              <a:t>Précision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654CFEB-CDC1-B947-7DCF-4605FBBB2955}"/>
              </a:ext>
            </a:extLst>
          </p:cNvPr>
          <p:cNvSpPr txBox="1"/>
          <p:nvPr/>
        </p:nvSpPr>
        <p:spPr>
          <a:xfrm>
            <a:off x="1143000" y="4420928"/>
            <a:ext cx="1818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sz="2400" b="1" dirty="0">
                <a:solidFill>
                  <a:srgbClr val="C00000"/>
                </a:solidFill>
              </a:rPr>
              <a:t>La</a:t>
            </a:r>
            <a:r>
              <a:rPr lang="fr-FR" sz="2400" b="1" dirty="0"/>
              <a:t> </a:t>
            </a:r>
            <a:r>
              <a:rPr lang="fr-FR" sz="2400" b="1" dirty="0">
                <a:solidFill>
                  <a:srgbClr val="C00000"/>
                </a:solidFill>
              </a:rPr>
              <a:t>rapidité</a:t>
            </a:r>
          </a:p>
        </p:txBody>
      </p:sp>
    </p:spTree>
    <p:extLst>
      <p:ext uri="{BB962C8B-B14F-4D97-AF65-F5344CB8AC3E}">
        <p14:creationId xmlns:p14="http://schemas.microsoft.com/office/powerpoint/2010/main" val="330508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Notion de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5065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Qualité attendues d’une régulation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D89261-8503-49C0-2F78-35991FE7385F}"/>
              </a:ext>
            </a:extLst>
          </p:cNvPr>
          <p:cNvSpPr txBox="1"/>
          <p:nvPr/>
        </p:nvSpPr>
        <p:spPr>
          <a:xfrm>
            <a:off x="676155" y="2016329"/>
            <a:ext cx="91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système est instable si la réponse observée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6B10839-9AE3-E49C-2720-48711387A774}"/>
              </a:ext>
            </a:extLst>
          </p:cNvPr>
          <p:cNvSpPr txBox="1"/>
          <p:nvPr/>
        </p:nvSpPr>
        <p:spPr>
          <a:xfrm>
            <a:off x="1280293" y="2542190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sz="2400" b="1" dirty="0">
                <a:solidFill>
                  <a:srgbClr val="C00000"/>
                </a:solidFill>
              </a:rPr>
              <a:t>Oscille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54C924-3DBC-0F77-B9EE-91F97C46CF47}"/>
              </a:ext>
            </a:extLst>
          </p:cNvPr>
          <p:cNvSpPr txBox="1"/>
          <p:nvPr/>
        </p:nvSpPr>
        <p:spPr>
          <a:xfrm>
            <a:off x="1219757" y="3068349"/>
            <a:ext cx="7285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400" b="1" dirty="0"/>
              <a:t>Subit une </a:t>
            </a:r>
            <a:r>
              <a:rPr lang="fr-FR" sz="2400" b="1" dirty="0">
                <a:solidFill>
                  <a:srgbClr val="C00000"/>
                </a:solidFill>
              </a:rPr>
              <a:t>croissance irréversible </a:t>
            </a:r>
            <a:r>
              <a:rPr lang="fr-FR" sz="2400" b="1" dirty="0"/>
              <a:t>négative ou positive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406316" y="1476839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4.1. Stabilité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BE42A76-F5D4-FE94-B781-6A03981ED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77" y="3458878"/>
            <a:ext cx="5507523" cy="308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7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Notion de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5065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Qualité attendues d’une régulation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D89261-8503-49C0-2F78-35991FE7385F}"/>
              </a:ext>
            </a:extLst>
          </p:cNvPr>
          <p:cNvSpPr txBox="1"/>
          <p:nvPr/>
        </p:nvSpPr>
        <p:spPr>
          <a:xfrm>
            <a:off x="1541235" y="2560028"/>
            <a:ext cx="91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Conséquences de l’instabilité d’un système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54C924-3DBC-0F77-B9EE-91F97C46CF47}"/>
              </a:ext>
            </a:extLst>
          </p:cNvPr>
          <p:cNvSpPr txBox="1"/>
          <p:nvPr/>
        </p:nvSpPr>
        <p:spPr>
          <a:xfrm>
            <a:off x="2084837" y="3287445"/>
            <a:ext cx="6268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400" b="1" dirty="0"/>
              <a:t>Risque de détérioration physique du procédé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406316" y="1476839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4.1. Stabilité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9276EB-6D6A-D5BF-D9E2-0CAA5A5396FD}"/>
              </a:ext>
            </a:extLst>
          </p:cNvPr>
          <p:cNvSpPr txBox="1"/>
          <p:nvPr/>
        </p:nvSpPr>
        <p:spPr>
          <a:xfrm>
            <a:off x="2084837" y="3972699"/>
            <a:ext cx="303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400" b="1" dirty="0"/>
              <a:t>Objectif non atteint</a:t>
            </a:r>
          </a:p>
        </p:txBody>
      </p:sp>
    </p:spTree>
    <p:extLst>
      <p:ext uri="{BB962C8B-B14F-4D97-AF65-F5344CB8AC3E}">
        <p14:creationId xmlns:p14="http://schemas.microsoft.com/office/powerpoint/2010/main" val="201860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Notion de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5065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Qualité attendues d’une régulation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D89261-8503-49C0-2F78-35991FE7385F}"/>
              </a:ext>
            </a:extLst>
          </p:cNvPr>
          <p:cNvSpPr txBox="1"/>
          <p:nvPr/>
        </p:nvSpPr>
        <p:spPr>
          <a:xfrm>
            <a:off x="973968" y="1965268"/>
            <a:ext cx="91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système est stable si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54C924-3DBC-0F77-B9EE-91F97C46CF47}"/>
              </a:ext>
            </a:extLst>
          </p:cNvPr>
          <p:cNvSpPr txBox="1"/>
          <p:nvPr/>
        </p:nvSpPr>
        <p:spPr>
          <a:xfrm>
            <a:off x="1219757" y="2560028"/>
            <a:ext cx="10032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400" dirty="0"/>
              <a:t>pour une </a:t>
            </a:r>
            <a:r>
              <a:rPr lang="fr-FR" sz="2400" b="1" dirty="0"/>
              <a:t>variation d’amplitude finie de la consigne </a:t>
            </a:r>
            <a:r>
              <a:rPr lang="fr-FR" sz="2400" dirty="0"/>
              <a:t>ou d’une perturbation, la mesure de la grandeur à maîtriser </a:t>
            </a:r>
            <a:r>
              <a:rPr lang="fr-FR" sz="2400" b="1" dirty="0">
                <a:solidFill>
                  <a:srgbClr val="C00000"/>
                </a:solidFill>
              </a:rPr>
              <a:t>se stabilise à une valeur finie 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406316" y="1476839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4.1. Stabilité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5285317-23BE-B7B3-94DA-09FF489A7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689" y="3391025"/>
            <a:ext cx="6924672" cy="314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5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Notion de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5065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Qualité attendues d’une régulation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D89261-8503-49C0-2F78-35991FE7385F}"/>
              </a:ext>
            </a:extLst>
          </p:cNvPr>
          <p:cNvSpPr txBox="1"/>
          <p:nvPr/>
        </p:nvSpPr>
        <p:spPr>
          <a:xfrm>
            <a:off x="973968" y="2124623"/>
            <a:ext cx="9798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Elle représente l’écart entre la consigne demandée et la mesure en </a:t>
            </a:r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régime permanent. 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 l’écart statique est petit, plus le système est précis: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406316" y="1476839"/>
            <a:ext cx="3055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4.2. Précision statique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C6D3C87-5B9B-C4A1-AFD1-3D0CAD132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56" y="3172887"/>
            <a:ext cx="7224084" cy="336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39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Rappels 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046515" y="1344099"/>
            <a:ext cx="2869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Notion de système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D92D35-8168-FA68-F33D-815BBA61315B}"/>
              </a:ext>
            </a:extLst>
          </p:cNvPr>
          <p:cNvSpPr/>
          <p:nvPr/>
        </p:nvSpPr>
        <p:spPr>
          <a:xfrm>
            <a:off x="4331594" y="2563327"/>
            <a:ext cx="2024235" cy="13886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5C8A350-B54B-A481-EA8F-B833A212FA42}"/>
              </a:ext>
            </a:extLst>
          </p:cNvPr>
          <p:cNvSpPr txBox="1"/>
          <p:nvPr/>
        </p:nvSpPr>
        <p:spPr>
          <a:xfrm>
            <a:off x="4893443" y="3115881"/>
            <a:ext cx="96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Système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FDBDC1E-F170-CA29-B6DC-512C84775D96}"/>
              </a:ext>
            </a:extLst>
          </p:cNvPr>
          <p:cNvCxnSpPr>
            <a:cxnSpLocks/>
          </p:cNvCxnSpPr>
          <p:nvPr/>
        </p:nvCxnSpPr>
        <p:spPr>
          <a:xfrm>
            <a:off x="2776399" y="2906018"/>
            <a:ext cx="155519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2DC2BCB-3B48-4FD3-EED0-180CF4E4B98B}"/>
              </a:ext>
            </a:extLst>
          </p:cNvPr>
          <p:cNvCxnSpPr>
            <a:cxnSpLocks/>
          </p:cNvCxnSpPr>
          <p:nvPr/>
        </p:nvCxnSpPr>
        <p:spPr>
          <a:xfrm>
            <a:off x="2776399" y="3323030"/>
            <a:ext cx="155519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9619EE4B-848C-28A6-A32E-5DDFB3083653}"/>
              </a:ext>
            </a:extLst>
          </p:cNvPr>
          <p:cNvCxnSpPr>
            <a:cxnSpLocks/>
          </p:cNvCxnSpPr>
          <p:nvPr/>
        </p:nvCxnSpPr>
        <p:spPr>
          <a:xfrm>
            <a:off x="2776399" y="3652178"/>
            <a:ext cx="15586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CBF5B0E9-EA3C-5154-D379-24F832285AFA}"/>
              </a:ext>
            </a:extLst>
          </p:cNvPr>
          <p:cNvCxnSpPr>
            <a:cxnSpLocks/>
          </p:cNvCxnSpPr>
          <p:nvPr/>
        </p:nvCxnSpPr>
        <p:spPr>
          <a:xfrm>
            <a:off x="6355829" y="3649254"/>
            <a:ext cx="15586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DB6E4AA-644C-3C2A-B0C5-6957DECB688A}"/>
              </a:ext>
            </a:extLst>
          </p:cNvPr>
          <p:cNvCxnSpPr>
            <a:cxnSpLocks/>
          </p:cNvCxnSpPr>
          <p:nvPr/>
        </p:nvCxnSpPr>
        <p:spPr>
          <a:xfrm>
            <a:off x="6359295" y="3323030"/>
            <a:ext cx="155519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8CC28A5C-0B14-6E33-80D1-FF71B0ECF94B}"/>
              </a:ext>
            </a:extLst>
          </p:cNvPr>
          <p:cNvCxnSpPr>
            <a:cxnSpLocks/>
          </p:cNvCxnSpPr>
          <p:nvPr/>
        </p:nvCxnSpPr>
        <p:spPr>
          <a:xfrm>
            <a:off x="6359295" y="2906018"/>
            <a:ext cx="155519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425A8597-AEC0-DC31-B994-A873BDEA3BD1}"/>
              </a:ext>
            </a:extLst>
          </p:cNvPr>
          <p:cNvSpPr txBox="1"/>
          <p:nvPr/>
        </p:nvSpPr>
        <p:spPr>
          <a:xfrm>
            <a:off x="930429" y="3242929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Entrées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EDB02ED-FF79-B69C-C20E-802543E0BCFA}"/>
              </a:ext>
            </a:extLst>
          </p:cNvPr>
          <p:cNvSpPr txBox="1"/>
          <p:nvPr/>
        </p:nvSpPr>
        <p:spPr>
          <a:xfrm>
            <a:off x="8158679" y="3242929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Sorties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649F5F1-E95B-D5ED-86BC-633E20B089E2}"/>
              </a:ext>
            </a:extLst>
          </p:cNvPr>
          <p:cNvSpPr txBox="1"/>
          <p:nvPr/>
        </p:nvSpPr>
        <p:spPr>
          <a:xfrm>
            <a:off x="1219757" y="4571140"/>
            <a:ext cx="9808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système physique est un opérateur faisant correspondre des 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réponses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 (sorties) à des 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Sollicitations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 (Entrées). Dans les conditions réelles un systèmes physiques peut posséder plusieurs entrées et plusieurs sorties.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CA21B1A-9E0E-8393-E226-759236D8DF70}"/>
              </a:ext>
            </a:extLst>
          </p:cNvPr>
          <p:cNvSpPr txBox="1"/>
          <p:nvPr/>
        </p:nvSpPr>
        <p:spPr>
          <a:xfrm>
            <a:off x="566771" y="2719709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Sollicitations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EB41DCC-3F42-BB9D-7BB7-AEE262FBFF4E}"/>
              </a:ext>
            </a:extLst>
          </p:cNvPr>
          <p:cNvSpPr txBox="1"/>
          <p:nvPr/>
        </p:nvSpPr>
        <p:spPr>
          <a:xfrm>
            <a:off x="7971929" y="2785957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Réponses</a:t>
            </a:r>
          </a:p>
        </p:txBody>
      </p:sp>
    </p:spTree>
    <p:extLst>
      <p:ext uri="{BB962C8B-B14F-4D97-AF65-F5344CB8AC3E}">
        <p14:creationId xmlns:p14="http://schemas.microsoft.com/office/powerpoint/2010/main" val="2807583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Notion de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5065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Qualité attendues d’une régulation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D89261-8503-49C0-2F78-35991FE7385F}"/>
              </a:ext>
            </a:extLst>
          </p:cNvPr>
          <p:cNvSpPr txBox="1"/>
          <p:nvPr/>
        </p:nvSpPr>
        <p:spPr>
          <a:xfrm>
            <a:off x="973968" y="2124623"/>
            <a:ext cx="9798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Elle représente l’écart entre la consigne demandée et la mesure en </a:t>
            </a:r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régime permanent. 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 l’écart statique est petit, plus le système est précis: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406316" y="1476839"/>
            <a:ext cx="3055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4.2. </a:t>
            </a:r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Précision statique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C6D3C87-5B9B-C4A1-AFD1-3D0CAD132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4" y="3141739"/>
            <a:ext cx="7224084" cy="3367668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1F10D077-EFE8-097A-62C8-CE3C8180AF09}"/>
              </a:ext>
            </a:extLst>
          </p:cNvPr>
          <p:cNvCxnSpPr>
            <a:cxnSpLocks/>
          </p:cNvCxnSpPr>
          <p:nvPr/>
        </p:nvCxnSpPr>
        <p:spPr>
          <a:xfrm>
            <a:off x="5898996" y="3938686"/>
            <a:ext cx="0" cy="680225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1161014-359C-888D-4D54-589ABDF85399}"/>
              </a:ext>
            </a:extLst>
          </p:cNvPr>
          <p:cNvSpPr txBox="1"/>
          <p:nvPr/>
        </p:nvSpPr>
        <p:spPr>
          <a:xfrm>
            <a:off x="5898996" y="4137973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p2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46A7012-4430-5609-8DA4-91865C24C1FB}"/>
              </a:ext>
            </a:extLst>
          </p:cNvPr>
          <p:cNvCxnSpPr>
            <a:cxnSpLocks/>
          </p:cNvCxnSpPr>
          <p:nvPr/>
        </p:nvCxnSpPr>
        <p:spPr>
          <a:xfrm>
            <a:off x="4824761" y="3849476"/>
            <a:ext cx="0" cy="288497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8BE2C865-D7AE-2A02-642C-AEB8BD50A4C3}"/>
              </a:ext>
            </a:extLst>
          </p:cNvPr>
          <p:cNvSpPr txBox="1"/>
          <p:nvPr/>
        </p:nvSpPr>
        <p:spPr>
          <a:xfrm>
            <a:off x="4824761" y="356935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p1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DDD7D6D-4F4A-A4B5-662B-6B3992B8FD5A}"/>
              </a:ext>
            </a:extLst>
          </p:cNvPr>
          <p:cNvSpPr txBox="1"/>
          <p:nvPr/>
        </p:nvSpPr>
        <p:spPr>
          <a:xfrm>
            <a:off x="7575638" y="3616517"/>
            <a:ext cx="277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P1 = Précision du système 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F450504-AFF2-37AF-00D1-BC1B1C4C02A3}"/>
              </a:ext>
            </a:extLst>
          </p:cNvPr>
          <p:cNvSpPr txBox="1"/>
          <p:nvPr/>
        </p:nvSpPr>
        <p:spPr>
          <a:xfrm>
            <a:off x="7598624" y="4094132"/>
            <a:ext cx="277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P2 = Précision du système 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3E7AD83-89A5-E3C2-F786-761C0A065FCE}"/>
              </a:ext>
            </a:extLst>
          </p:cNvPr>
          <p:cNvSpPr txBox="1"/>
          <p:nvPr/>
        </p:nvSpPr>
        <p:spPr>
          <a:xfrm>
            <a:off x="7196868" y="4838996"/>
            <a:ext cx="470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ystème1 est donc plus précis que le système2</a:t>
            </a:r>
          </a:p>
        </p:txBody>
      </p:sp>
    </p:spTree>
    <p:extLst>
      <p:ext uri="{BB962C8B-B14F-4D97-AF65-F5344CB8AC3E}">
        <p14:creationId xmlns:p14="http://schemas.microsoft.com/office/powerpoint/2010/main" val="3076880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Notion de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5065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Qualité attendues d’une régulation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D89261-8503-49C0-2F78-35991FE7385F}"/>
              </a:ext>
            </a:extLst>
          </p:cNvPr>
          <p:cNvSpPr txBox="1"/>
          <p:nvPr/>
        </p:nvSpPr>
        <p:spPr>
          <a:xfrm>
            <a:off x="973968" y="2124623"/>
            <a:ext cx="9798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Ecart en régime transitoire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406316" y="1476839"/>
            <a:ext cx="3055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4.2. Précision statique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1BA5E1-3F35-C703-B03A-3B82B2E43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95" y="2746147"/>
            <a:ext cx="6985682" cy="37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6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Notion de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5065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Qualité attendues d’une régulation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FD89261-8503-49C0-2F78-35991FE7385F}"/>
              </a:ext>
            </a:extLst>
          </p:cNvPr>
          <p:cNvSpPr txBox="1"/>
          <p:nvPr/>
        </p:nvSpPr>
        <p:spPr>
          <a:xfrm>
            <a:off x="893166" y="1720573"/>
            <a:ext cx="10405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rapidité d’un système régulé s’évalue par le temps que met la réponse à entrer dans une zone à </a:t>
            </a:r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±5 % de sa variation finale (soit entre 95 % et 105 %). 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406316" y="1476839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4.2. Rapidité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BC8559E-6473-D506-A3E4-2204D786D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821" y="3108829"/>
            <a:ext cx="5798399" cy="318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32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Notion de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5065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Qualité attendues d’une régulation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406316" y="1476839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4.2. Rapidité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9992592-3D52-18FC-EF7E-BDAEA93E3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94" y="2042445"/>
            <a:ext cx="7772400" cy="435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69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Modélisation mathématiques des SA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4038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La transformée de Laplace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406316" y="1476839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1.1. Définition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882CCBB-A502-D510-D84D-660472337E43}"/>
              </a:ext>
            </a:extLst>
          </p:cNvPr>
          <p:cNvSpPr txBox="1"/>
          <p:nvPr/>
        </p:nvSpPr>
        <p:spPr>
          <a:xfrm>
            <a:off x="1070517" y="2126431"/>
            <a:ext cx="879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 une fonction du temps f(</a:t>
            </a:r>
            <a:r>
              <a:rPr lang="fr-FR" sz="2000" dirty="0" err="1"/>
              <a:t>t</a:t>
            </a:r>
            <a:r>
              <a:rPr lang="fr-FR" sz="2000" dirty="0"/>
              <a:t>), définie sur R et supposée nulle pour </a:t>
            </a:r>
            <a:r>
              <a:rPr lang="fr-FR" sz="2000" dirty="0" err="1"/>
              <a:t>t</a:t>
            </a:r>
            <a:r>
              <a:rPr lang="fr-FR" sz="2000" dirty="0"/>
              <a:t> négatif. On appelle la transformée de Laplace de f, la fonction F définie par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D89C633-B4F2-0953-73A9-36949B431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250" y="2827021"/>
            <a:ext cx="3294846" cy="95064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8BC01C8-0BCA-66D1-FC12-B697A12A8F47}"/>
              </a:ext>
            </a:extLst>
          </p:cNvPr>
          <p:cNvSpPr txBox="1"/>
          <p:nvPr/>
        </p:nvSpPr>
        <p:spPr>
          <a:xfrm>
            <a:off x="1070517" y="3777665"/>
            <a:ext cx="879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Où p est une variable complexe : p = </a:t>
            </a:r>
            <a:r>
              <a:rPr lang="fr-MA" sz="2000" dirty="0">
                <a:latin typeface="Helvetica" pitchFamily="2" charset="0"/>
              </a:rPr>
              <a:t>sigma</a:t>
            </a:r>
            <a:r>
              <a:rPr lang="fr-FR" sz="2000" dirty="0"/>
              <a:t> + </a:t>
            </a:r>
            <a:r>
              <a:rPr lang="fr-FR" sz="2000" dirty="0" err="1"/>
              <a:t>jw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10308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Modélisation mathématiques des SA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4038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La transformée de Laplace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406316" y="1476839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1.1. Définition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8BC01C8-0BCA-66D1-FC12-B697A12A8F47}"/>
              </a:ext>
            </a:extLst>
          </p:cNvPr>
          <p:cNvSpPr txBox="1"/>
          <p:nvPr/>
        </p:nvSpPr>
        <p:spPr>
          <a:xfrm>
            <a:off x="653828" y="2042446"/>
            <a:ext cx="879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Exemple : Calculer la transformer de Laplace du signal suivant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5124EE8-1735-8774-0046-60AB516C1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704" y="3153650"/>
            <a:ext cx="66548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79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Modélisation mathématiques des SA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4038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La transformée de Laplace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406316" y="1476839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1.1. Définition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8BC01C8-0BCA-66D1-FC12-B697A12A8F47}"/>
              </a:ext>
            </a:extLst>
          </p:cNvPr>
          <p:cNvSpPr txBox="1"/>
          <p:nvPr/>
        </p:nvSpPr>
        <p:spPr>
          <a:xfrm>
            <a:off x="653828" y="2042446"/>
            <a:ext cx="879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Exemple : Calculer la transformer de Laplace du signal suivant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2E77E6-E221-A530-E727-1C920B409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730" y="2891641"/>
            <a:ext cx="7772400" cy="248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1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Modélisation mathématiques des SA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4038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La transformée de Laplace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406316" y="1476839"/>
            <a:ext cx="2083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1.2. Propriétés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14E15DE-CDD0-7ACE-3717-441A4D7FAA12}"/>
              </a:ext>
            </a:extLst>
          </p:cNvPr>
          <p:cNvSpPr txBox="1"/>
          <p:nvPr/>
        </p:nvSpPr>
        <p:spPr>
          <a:xfrm>
            <a:off x="635390" y="1978760"/>
            <a:ext cx="174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Linéarité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650509C-55BF-E7D2-936A-0444F5D0F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870" y="2560028"/>
            <a:ext cx="10132257" cy="325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49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Modélisation mathématiques des SA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4038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La transformée de Laplace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406316" y="1476839"/>
            <a:ext cx="2083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1.2. Propriétés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14E15DE-CDD0-7ACE-3717-441A4D7FAA12}"/>
              </a:ext>
            </a:extLst>
          </p:cNvPr>
          <p:cNvSpPr txBox="1"/>
          <p:nvPr/>
        </p:nvSpPr>
        <p:spPr>
          <a:xfrm>
            <a:off x="635390" y="1978760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Dérivation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D5855F4-DD59-1CB6-95AA-F614FE637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90" y="2480681"/>
            <a:ext cx="10201475" cy="12307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7A99E61-C866-5C1A-7654-96CA44B3A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484" y="4157406"/>
            <a:ext cx="9539994" cy="12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14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Modélisation mathématiques des SA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4038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La transformée de Laplace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406316" y="1476839"/>
            <a:ext cx="2083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1.2. Propriétés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14E15DE-CDD0-7ACE-3717-441A4D7FAA12}"/>
              </a:ext>
            </a:extLst>
          </p:cNvPr>
          <p:cNvSpPr txBox="1"/>
          <p:nvPr/>
        </p:nvSpPr>
        <p:spPr>
          <a:xfrm>
            <a:off x="635390" y="1978760"/>
            <a:ext cx="2018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Intégration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E312D01-1195-2C9B-6C8B-5ADFA3834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21" y="2823449"/>
            <a:ext cx="10987192" cy="285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49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Rappels 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046515" y="1344099"/>
            <a:ext cx="261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Notion de signal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649F5F1-E95B-D5ED-86BC-633E20B089E2}"/>
              </a:ext>
            </a:extLst>
          </p:cNvPr>
          <p:cNvSpPr txBox="1"/>
          <p:nvPr/>
        </p:nvSpPr>
        <p:spPr>
          <a:xfrm>
            <a:off x="2046515" y="2239881"/>
            <a:ext cx="8631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signal peut être considéré comme toute sollicitation ou réponse d’un système.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928FD22-59ED-26F9-A2A0-4A32F4DF5218}"/>
              </a:ext>
            </a:extLst>
          </p:cNvPr>
          <p:cNvSpPr txBox="1"/>
          <p:nvPr/>
        </p:nvSpPr>
        <p:spPr>
          <a:xfrm>
            <a:off x="2046515" y="2734413"/>
            <a:ext cx="8631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sollicitations ou excitations sont les signaux d’entrées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4AE24A-D738-BB37-C4D9-0CFE444984CF}"/>
              </a:ext>
            </a:extLst>
          </p:cNvPr>
          <p:cNvSpPr txBox="1"/>
          <p:nvPr/>
        </p:nvSpPr>
        <p:spPr>
          <a:xfrm>
            <a:off x="2046515" y="3228945"/>
            <a:ext cx="8631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réponses sont les signaux de sorties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E4B1C26-53FC-87F6-EAD8-45AC6B897334}"/>
              </a:ext>
            </a:extLst>
          </p:cNvPr>
          <p:cNvSpPr txBox="1"/>
          <p:nvPr/>
        </p:nvSpPr>
        <p:spPr>
          <a:xfrm>
            <a:off x="1937658" y="4033344"/>
            <a:ext cx="8616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la suite on adoptera e comme signal d’entrée et s comme signal de sortie</a:t>
            </a:r>
          </a:p>
        </p:txBody>
      </p:sp>
    </p:spTree>
    <p:extLst>
      <p:ext uri="{BB962C8B-B14F-4D97-AF65-F5344CB8AC3E}">
        <p14:creationId xmlns:p14="http://schemas.microsoft.com/office/powerpoint/2010/main" val="3932436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Modélisation mathématiques des SA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4038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La transformée de Laplace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406316" y="1476839"/>
            <a:ext cx="2083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1.2. Propriétés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14E15DE-CDD0-7ACE-3717-441A4D7FAA12}"/>
              </a:ext>
            </a:extLst>
          </p:cNvPr>
          <p:cNvSpPr txBox="1"/>
          <p:nvPr/>
        </p:nvSpPr>
        <p:spPr>
          <a:xfrm>
            <a:off x="635390" y="1978760"/>
            <a:ext cx="3315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Théorème des limites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A0ADA1A-BDB9-FEBE-76F3-BC88F5B1F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757" y="2687903"/>
            <a:ext cx="10112401" cy="223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55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Modélisation mathématiques des SA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02656" y="1070981"/>
            <a:ext cx="4038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La transformée de Laplace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406316" y="1476839"/>
            <a:ext cx="2083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1.2. Propriétés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14E15DE-CDD0-7ACE-3717-441A4D7FAA12}"/>
              </a:ext>
            </a:extLst>
          </p:cNvPr>
          <p:cNvSpPr txBox="1"/>
          <p:nvPr/>
        </p:nvSpPr>
        <p:spPr>
          <a:xfrm>
            <a:off x="604301" y="2140870"/>
            <a:ext cx="3196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Théorème du retard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2C07A72-067E-2116-3537-FA3AA5FD4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93" y="2938026"/>
            <a:ext cx="4940300" cy="29591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9FC181B-361E-9C1C-F958-8F9DE25B0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941" y="3831206"/>
            <a:ext cx="54737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8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Modélisation mathématiques des SA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4038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La transformée de Laplace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383301" y="1359897"/>
            <a:ext cx="2427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1.3. Table des TL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DC02BFA-509D-1D21-590F-464A0495E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322" y="1750711"/>
            <a:ext cx="8752068" cy="48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63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Modélisation mathématiques des SA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4038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La transformée de Laplace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383301" y="1359897"/>
            <a:ext cx="2090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1.4. Utilisation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902405C-84EE-31BA-4E95-5630C75897CF}"/>
              </a:ext>
            </a:extLst>
          </p:cNvPr>
          <p:cNvSpPr txBox="1"/>
          <p:nvPr/>
        </p:nvSpPr>
        <p:spPr>
          <a:xfrm>
            <a:off x="737419" y="1931877"/>
            <a:ext cx="10196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TL est utilisée pour la résolution des équations différentielles décrivant les procédés physique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83AADA-6DBA-6597-C189-876641FB1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93" y="2379713"/>
            <a:ext cx="5990039" cy="204480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52D8DC1-3FB0-586C-3944-4BA3B3A0E0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5" b="8450"/>
          <a:stretch/>
        </p:blipFill>
        <p:spPr>
          <a:xfrm>
            <a:off x="2488028" y="5072153"/>
            <a:ext cx="5397500" cy="138634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354002B-5638-588D-869C-A8B5E6C39FB3}"/>
              </a:ext>
            </a:extLst>
          </p:cNvPr>
          <p:cNvSpPr txBox="1"/>
          <p:nvPr/>
        </p:nvSpPr>
        <p:spPr>
          <a:xfrm>
            <a:off x="691802" y="4539503"/>
            <a:ext cx="9734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L’avantage d’utilisée la TL est qu’il est possible de représenter le système sous forme de bloc</a:t>
            </a:r>
          </a:p>
        </p:txBody>
      </p:sp>
    </p:spTree>
    <p:extLst>
      <p:ext uri="{BB962C8B-B14F-4D97-AF65-F5344CB8AC3E}">
        <p14:creationId xmlns:p14="http://schemas.microsoft.com/office/powerpoint/2010/main" val="3420544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Modélisation mathématiques des SA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4038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La transformée de Laplace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383301" y="1359897"/>
            <a:ext cx="3784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1.4. Exercices d’application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52EFD4-17EA-E701-EB42-D0DCD095B9AF}"/>
              </a:ext>
            </a:extLst>
          </p:cNvPr>
          <p:cNvSpPr txBox="1"/>
          <p:nvPr/>
        </p:nvSpPr>
        <p:spPr>
          <a:xfrm>
            <a:off x="405114" y="2176041"/>
            <a:ext cx="10078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r-FR" sz="2000" dirty="0"/>
              <a:t>Calculer la transformé de Laplace de l’impulsion de Dirac et  du signal échelon unité suivant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560D472-36F1-2E6E-1F8C-A5439497F445}"/>
              </a:ext>
            </a:extLst>
          </p:cNvPr>
          <p:cNvSpPr txBox="1"/>
          <p:nvPr/>
        </p:nvSpPr>
        <p:spPr>
          <a:xfrm>
            <a:off x="5237232" y="2711945"/>
            <a:ext cx="358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U(</a:t>
            </a:r>
            <a:r>
              <a:rPr lang="fr-FR" dirty="0" err="1"/>
              <a:t>t</a:t>
            </a:r>
            <a:r>
              <a:rPr lang="fr-FR" dirty="0"/>
              <a:t>) = 0 pour </a:t>
            </a:r>
            <a:r>
              <a:rPr lang="fr-FR" dirty="0" err="1"/>
              <a:t>t</a:t>
            </a:r>
            <a:r>
              <a:rPr lang="fr-FR" dirty="0"/>
              <a:t>&lt;0 et u(</a:t>
            </a:r>
            <a:r>
              <a:rPr lang="fr-FR" dirty="0" err="1"/>
              <a:t>t</a:t>
            </a:r>
            <a:r>
              <a:rPr lang="fr-FR" dirty="0"/>
              <a:t>) = 1 pour </a:t>
            </a:r>
            <a:r>
              <a:rPr lang="fr-FR" dirty="0" err="1"/>
              <a:t>t</a:t>
            </a:r>
            <a:r>
              <a:rPr lang="fr-FR" dirty="0"/>
              <a:t>&gt;0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07FD183-A29D-BC53-653B-F8928F14B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321" y="3081277"/>
            <a:ext cx="5808435" cy="211608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486CEF4-48D0-2C2E-7784-BD739DB7B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2" y="3626977"/>
            <a:ext cx="2159000" cy="18415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7BD0B60-77DF-ED53-15EC-6BE00D6A71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14" y="2699711"/>
            <a:ext cx="3378348" cy="53131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476581B-3A47-3CB3-D944-63CE1C6A0101}"/>
              </a:ext>
            </a:extLst>
          </p:cNvPr>
          <p:cNvSpPr txBox="1"/>
          <p:nvPr/>
        </p:nvSpPr>
        <p:spPr>
          <a:xfrm>
            <a:off x="776748" y="5643716"/>
            <a:ext cx="193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Impulsion de Dirac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36C000F-6A72-0699-8457-6AE9F9014EB5}"/>
              </a:ext>
            </a:extLst>
          </p:cNvPr>
          <p:cNvSpPr txBox="1"/>
          <p:nvPr/>
        </p:nvSpPr>
        <p:spPr>
          <a:xfrm>
            <a:off x="6417897" y="5274384"/>
            <a:ext cx="146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Echelon unité</a:t>
            </a:r>
          </a:p>
        </p:txBody>
      </p:sp>
    </p:spTree>
    <p:extLst>
      <p:ext uri="{BB962C8B-B14F-4D97-AF65-F5344CB8AC3E}">
        <p14:creationId xmlns:p14="http://schemas.microsoft.com/office/powerpoint/2010/main" val="1209347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Modélisation mathématiques des SA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4038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La transformée de Laplace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383301" y="1359897"/>
            <a:ext cx="3784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1.4. Exercices d’application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52EFD4-17EA-E701-EB42-D0DCD095B9AF}"/>
              </a:ext>
            </a:extLst>
          </p:cNvPr>
          <p:cNvSpPr txBox="1"/>
          <p:nvPr/>
        </p:nvSpPr>
        <p:spPr>
          <a:xfrm>
            <a:off x="405114" y="2176041"/>
            <a:ext cx="6583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r-FR" sz="2000" dirty="0"/>
              <a:t>Calculer la transformé de Laplace du signal rampe suivant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560D472-36F1-2E6E-1F8C-A5439497F445}"/>
              </a:ext>
            </a:extLst>
          </p:cNvPr>
          <p:cNvSpPr txBox="1"/>
          <p:nvPr/>
        </p:nvSpPr>
        <p:spPr>
          <a:xfrm>
            <a:off x="2582522" y="2662509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 v(</a:t>
            </a:r>
            <a:r>
              <a:rPr lang="fr-FR" dirty="0" err="1"/>
              <a:t>t</a:t>
            </a:r>
            <a:r>
              <a:rPr lang="fr-FR" dirty="0"/>
              <a:t>) = </a:t>
            </a:r>
            <a:r>
              <a:rPr lang="fr-FR" dirty="0" err="1"/>
              <a:t>t.u</a:t>
            </a:r>
            <a:r>
              <a:rPr lang="fr-FR" dirty="0"/>
              <a:t>(</a:t>
            </a:r>
            <a:r>
              <a:rPr lang="fr-FR" dirty="0" err="1"/>
              <a:t>t</a:t>
            </a:r>
            <a:r>
              <a:rPr lang="fr-FR" dirty="0"/>
              <a:t>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D31ACF-0002-90DD-676B-D21BD79BC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28" y="3195521"/>
            <a:ext cx="5961710" cy="314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49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Modélisation mathématiques des SA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4038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La transformée de Laplace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383301" y="1359897"/>
            <a:ext cx="3784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1.4. Exercices d’application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52EFD4-17EA-E701-EB42-D0DCD095B9AF}"/>
              </a:ext>
            </a:extLst>
          </p:cNvPr>
          <p:cNvSpPr txBox="1"/>
          <p:nvPr/>
        </p:nvSpPr>
        <p:spPr>
          <a:xfrm>
            <a:off x="515900" y="2205913"/>
            <a:ext cx="530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r-FR" sz="2000" dirty="0"/>
              <a:t>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C232B9A-6F12-1703-E02D-927783590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15" y="2028178"/>
            <a:ext cx="9132203" cy="88639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490931F-495E-662F-0DE2-994C38EA8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606" y="3241758"/>
            <a:ext cx="3098800" cy="24638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BE1A9F8-AA82-E6FF-81FA-871C6076C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14" y="2938618"/>
            <a:ext cx="6219224" cy="265325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AD9C44C-B4C6-2E07-B2BD-EB1BE7D25225}"/>
              </a:ext>
            </a:extLst>
          </p:cNvPr>
          <p:cNvSpPr txBox="1"/>
          <p:nvPr/>
        </p:nvSpPr>
        <p:spPr>
          <a:xfrm>
            <a:off x="515899" y="3092308"/>
            <a:ext cx="530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r-F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0997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Modélisation mathématiques des SA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4038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La transformée de Laplace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383301" y="1359897"/>
            <a:ext cx="3784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1.4. Exercices d’application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52EFD4-17EA-E701-EB42-D0DCD095B9AF}"/>
              </a:ext>
            </a:extLst>
          </p:cNvPr>
          <p:cNvSpPr txBox="1"/>
          <p:nvPr/>
        </p:nvSpPr>
        <p:spPr>
          <a:xfrm>
            <a:off x="476571" y="2133601"/>
            <a:ext cx="530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r-FR" sz="2000" dirty="0"/>
              <a:t>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6AE9BA6-DD6A-6330-9964-28233453C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485" y="2490696"/>
            <a:ext cx="6190063" cy="303819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CE38973-120B-226E-1E3B-1C6614B1C98D}"/>
              </a:ext>
            </a:extLst>
          </p:cNvPr>
          <p:cNvSpPr txBox="1"/>
          <p:nvPr/>
        </p:nvSpPr>
        <p:spPr>
          <a:xfrm>
            <a:off x="1076112" y="2121364"/>
            <a:ext cx="2660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Soit le circuit RL suivant : </a:t>
            </a:r>
          </a:p>
        </p:txBody>
      </p:sp>
    </p:spTree>
    <p:extLst>
      <p:ext uri="{BB962C8B-B14F-4D97-AF65-F5344CB8AC3E}">
        <p14:creationId xmlns:p14="http://schemas.microsoft.com/office/powerpoint/2010/main" val="1413552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Modélisation mathématiques des SA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4038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La transformée de Laplace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383301" y="1359897"/>
            <a:ext cx="3784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1.4. Exercices d’application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52EFD4-17EA-E701-EB42-D0DCD095B9AF}"/>
              </a:ext>
            </a:extLst>
          </p:cNvPr>
          <p:cNvSpPr txBox="1"/>
          <p:nvPr/>
        </p:nvSpPr>
        <p:spPr>
          <a:xfrm>
            <a:off x="803416" y="2234454"/>
            <a:ext cx="530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r-FR" sz="2000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592D542-2C46-2C06-DCD6-F35179A6E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8" r="2593" b="9472"/>
          <a:stretch/>
        </p:blipFill>
        <p:spPr>
          <a:xfrm>
            <a:off x="1334331" y="2218440"/>
            <a:ext cx="5528585" cy="343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396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Modélisation mathématiques des SA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3714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La Fonction de transfert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383301" y="1359897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1.1. Définition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0E53A5-DCD2-CA77-570A-8377C7DA0E30}"/>
              </a:ext>
            </a:extLst>
          </p:cNvPr>
          <p:cNvSpPr txBox="1"/>
          <p:nvPr/>
        </p:nvSpPr>
        <p:spPr>
          <a:xfrm>
            <a:off x="1341463" y="2124827"/>
            <a:ext cx="7512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MA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Soit un système quelconque d’ordre m, l’équation différentielle s’écrit :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D3A72DA-9FF8-4B9A-6855-B2D99EDEE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854" y="3131580"/>
            <a:ext cx="7237186" cy="176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07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Rappels 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046515" y="1344099"/>
            <a:ext cx="3154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1.1. Signaux temporels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5FDCF-FD18-61F2-F38C-E739B8D87475}"/>
              </a:ext>
            </a:extLst>
          </p:cNvPr>
          <p:cNvSpPr/>
          <p:nvPr/>
        </p:nvSpPr>
        <p:spPr>
          <a:xfrm>
            <a:off x="4467514" y="3957063"/>
            <a:ext cx="2024235" cy="12794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A0AEFC6-D83F-23F0-88A9-37178452AEA3}"/>
              </a:ext>
            </a:extLst>
          </p:cNvPr>
          <p:cNvSpPr txBox="1"/>
          <p:nvPr/>
        </p:nvSpPr>
        <p:spPr>
          <a:xfrm>
            <a:off x="5029363" y="4400395"/>
            <a:ext cx="96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Système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92E3360-2796-F1B8-3B7B-24CD105493E3}"/>
              </a:ext>
            </a:extLst>
          </p:cNvPr>
          <p:cNvCxnSpPr>
            <a:cxnSpLocks/>
          </p:cNvCxnSpPr>
          <p:nvPr/>
        </p:nvCxnSpPr>
        <p:spPr>
          <a:xfrm flipV="1">
            <a:off x="3062270" y="4632477"/>
            <a:ext cx="1401778" cy="189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A2EF4B2-D0EA-D5C2-2D2E-7C233358B528}"/>
              </a:ext>
            </a:extLst>
          </p:cNvPr>
          <p:cNvCxnSpPr>
            <a:cxnSpLocks/>
          </p:cNvCxnSpPr>
          <p:nvPr/>
        </p:nvCxnSpPr>
        <p:spPr>
          <a:xfrm>
            <a:off x="6495215" y="4607544"/>
            <a:ext cx="114096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FE852A6B-50B5-9D9F-7940-54B26415A169}"/>
              </a:ext>
            </a:extLst>
          </p:cNvPr>
          <p:cNvSpPr txBox="1"/>
          <p:nvPr/>
        </p:nvSpPr>
        <p:spPr>
          <a:xfrm>
            <a:off x="2406316" y="44667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E(</a:t>
            </a:r>
            <a:r>
              <a:rPr lang="fr-FR" dirty="0" err="1"/>
              <a:t>t</a:t>
            </a:r>
            <a:r>
              <a:rPr lang="fr-FR" dirty="0"/>
              <a:t>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BDE2BE3-B81A-1791-641C-EF15B7AFABF8}"/>
              </a:ext>
            </a:extLst>
          </p:cNvPr>
          <p:cNvSpPr txBox="1"/>
          <p:nvPr/>
        </p:nvSpPr>
        <p:spPr>
          <a:xfrm>
            <a:off x="7636177" y="441211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S(</a:t>
            </a:r>
            <a:r>
              <a:rPr lang="fr-FR" dirty="0" err="1"/>
              <a:t>t</a:t>
            </a:r>
            <a:r>
              <a:rPr lang="fr-FR" dirty="0"/>
              <a:t>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420C8FF-3708-7FF0-2DC0-22CEC184210B}"/>
              </a:ext>
            </a:extLst>
          </p:cNvPr>
          <p:cNvSpPr txBox="1"/>
          <p:nvPr/>
        </p:nvSpPr>
        <p:spPr>
          <a:xfrm>
            <a:off x="2046515" y="2314381"/>
            <a:ext cx="8631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Décrire temporellement un signal consiste à invoquer son évolution au cours du temps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97C4041-7F49-C50A-F52C-579B18DB029C}"/>
              </a:ext>
            </a:extLst>
          </p:cNvPr>
          <p:cNvSpPr txBox="1"/>
          <p:nvPr/>
        </p:nvSpPr>
        <p:spPr>
          <a:xfrm>
            <a:off x="2046515" y="3108449"/>
            <a:ext cx="8631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e(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et s(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sont donc les représentations temporelles des signaux e et s</a:t>
            </a:r>
          </a:p>
        </p:txBody>
      </p:sp>
    </p:spTree>
    <p:extLst>
      <p:ext uri="{BB962C8B-B14F-4D97-AF65-F5344CB8AC3E}">
        <p14:creationId xmlns:p14="http://schemas.microsoft.com/office/powerpoint/2010/main" val="27310220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Modélisation mathématiques des SA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3714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La Fonction de transfert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383301" y="1359897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1.1. Définition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0E53A5-DCD2-CA77-570A-8377C7DA0E30}"/>
              </a:ext>
            </a:extLst>
          </p:cNvPr>
          <p:cNvSpPr txBox="1"/>
          <p:nvPr/>
        </p:nvSpPr>
        <p:spPr>
          <a:xfrm>
            <a:off x="1341463" y="2124827"/>
            <a:ext cx="7620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MA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 se place dans le cas des conditions initiales nulles et nous appliquons</a:t>
            </a:r>
          </a:p>
          <a:p>
            <a:r>
              <a:rPr lang="fr-MA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 transformée de Laplace, nous avons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0C625F6-3368-660B-4319-8804A5FED7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"/>
          <a:stretch/>
        </p:blipFill>
        <p:spPr>
          <a:xfrm>
            <a:off x="1341463" y="3111050"/>
            <a:ext cx="8194423" cy="129659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F2807EE-7684-6B9F-7B00-C8901BDD41F0}"/>
              </a:ext>
            </a:extLst>
          </p:cNvPr>
          <p:cNvSpPr txBox="1"/>
          <p:nvPr/>
        </p:nvSpPr>
        <p:spPr>
          <a:xfrm>
            <a:off x="1219757" y="4485931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MA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D’où :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2F42DC-D407-589D-BE50-10C6D21FC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651" y="4781580"/>
            <a:ext cx="5608462" cy="122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579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Modélisation mathématiques des SA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3714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La Fonction de transfert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383301" y="1359897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1.1. Définition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0E53A5-DCD2-CA77-570A-8377C7DA0E30}"/>
              </a:ext>
            </a:extLst>
          </p:cNvPr>
          <p:cNvSpPr txBox="1"/>
          <p:nvPr/>
        </p:nvSpPr>
        <p:spPr>
          <a:xfrm>
            <a:off x="1341462" y="2124827"/>
            <a:ext cx="9620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 cette fonction est une fraction rationnelle de deux polynômes en p, il est possible de factoriser ces deux polynômes dans le corps des complexes. On obtient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C0970ED-B7BC-97F3-D26E-F5AB8E01D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03" y="3136359"/>
            <a:ext cx="6900635" cy="104108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25D19C7-1F17-1A3B-B50A-469873A9DE0F}"/>
              </a:ext>
            </a:extLst>
          </p:cNvPr>
          <p:cNvSpPr txBox="1"/>
          <p:nvPr/>
        </p:nvSpPr>
        <p:spPr>
          <a:xfrm>
            <a:off x="2251811" y="4593771"/>
            <a:ext cx="6749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sz="2000" b="1" dirty="0"/>
              <a:t>Zi sont les appelés </a:t>
            </a:r>
            <a:r>
              <a:rPr lang="fr-FR" sz="2000" b="1" dirty="0">
                <a:solidFill>
                  <a:srgbClr val="C00000"/>
                </a:solidFill>
              </a:rPr>
              <a:t>les Zéros </a:t>
            </a:r>
            <a:r>
              <a:rPr lang="fr-FR" sz="2000" b="1" dirty="0"/>
              <a:t>de la fonction de transfert G(p)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2212E70-B66D-ED8B-B50F-80737EC4E665}"/>
              </a:ext>
            </a:extLst>
          </p:cNvPr>
          <p:cNvSpPr txBox="1"/>
          <p:nvPr/>
        </p:nvSpPr>
        <p:spPr>
          <a:xfrm>
            <a:off x="2251811" y="5235339"/>
            <a:ext cx="6783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sz="2000" b="1" dirty="0"/>
              <a:t>Di sont les appelés </a:t>
            </a:r>
            <a:r>
              <a:rPr lang="fr-FR" sz="2000" b="1" dirty="0">
                <a:solidFill>
                  <a:srgbClr val="C00000"/>
                </a:solidFill>
              </a:rPr>
              <a:t>les pôles </a:t>
            </a:r>
            <a:r>
              <a:rPr lang="fr-FR" sz="2000" b="1" dirty="0"/>
              <a:t>de la fonction de transfert G(p)</a:t>
            </a:r>
          </a:p>
        </p:txBody>
      </p:sp>
    </p:spTree>
    <p:extLst>
      <p:ext uri="{BB962C8B-B14F-4D97-AF65-F5344CB8AC3E}">
        <p14:creationId xmlns:p14="http://schemas.microsoft.com/office/powerpoint/2010/main" val="9894013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Modélisation mathématiques des SA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3714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La Fonction de transfert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383301" y="1359897"/>
            <a:ext cx="481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1.2. FT pour des systèmes en séries 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BA6BBA24-DD5D-9946-9010-48301D5A1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07" y="2061583"/>
            <a:ext cx="7772400" cy="1033887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240B14D0-6684-1559-23AC-D8D1328F6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507" y="3184798"/>
            <a:ext cx="7340600" cy="116840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EBDA14F0-A383-90F3-4CCA-D65365F53F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99" y="4509207"/>
            <a:ext cx="6467607" cy="197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2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Modélisation mathématiques des SA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3714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La Fonction de transfert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383301" y="1359897"/>
            <a:ext cx="5344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1.3. FT pour des systèmes en parallèles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C84AAA4-326D-013C-EF18-32C138160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815" y="2232144"/>
            <a:ext cx="3412671" cy="263706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2560EAD-31C5-DCEF-666E-5EAF6120C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14" y="5069856"/>
            <a:ext cx="5796001" cy="85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Modélisation mathématiques des SA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3714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La Fonction de transfert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383301" y="1359897"/>
            <a:ext cx="4415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1.4. FT pour un asservissement 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3FFA6A5-B861-C9B2-0B52-50E1591DD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490" y="1883568"/>
            <a:ext cx="5561568" cy="232230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E40BF72-B582-46C5-E117-6CACE2576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885" y="5065024"/>
            <a:ext cx="3396778" cy="846296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305EDA3B-1AF6-76CB-EB7E-0831AB992B01}"/>
              </a:ext>
            </a:extLst>
          </p:cNvPr>
          <p:cNvSpPr txBox="1"/>
          <p:nvPr/>
        </p:nvSpPr>
        <p:spPr>
          <a:xfrm>
            <a:off x="598714" y="4637314"/>
            <a:ext cx="735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r-FR" dirty="0"/>
              <a:t>Fonction de transfert en boucle fermée(FTBF) du système est définit par : </a:t>
            </a:r>
          </a:p>
        </p:txBody>
      </p:sp>
    </p:spTree>
    <p:extLst>
      <p:ext uri="{BB962C8B-B14F-4D97-AF65-F5344CB8AC3E}">
        <p14:creationId xmlns:p14="http://schemas.microsoft.com/office/powerpoint/2010/main" val="119895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Modélisation mathématiques des SA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3714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La Fonction de transfert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383301" y="1359897"/>
            <a:ext cx="4415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1.4. FT pour un asservissement  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DAAA3D71-5AC1-1EB8-D2C0-AD5591121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63" y="2581894"/>
            <a:ext cx="3432979" cy="99623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305EDA3B-1AF6-76CB-EB7E-0831AB992B01}"/>
              </a:ext>
            </a:extLst>
          </p:cNvPr>
          <p:cNvSpPr txBox="1"/>
          <p:nvPr/>
        </p:nvSpPr>
        <p:spPr>
          <a:xfrm>
            <a:off x="912898" y="2197791"/>
            <a:ext cx="743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r-FR" dirty="0"/>
              <a:t>Fonction de transfert en boucle ouverte(FTBF) du système est définit par :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CEEEB68-5378-3642-17AA-F4995A7BDFE2}"/>
              </a:ext>
            </a:extLst>
          </p:cNvPr>
          <p:cNvSpPr txBox="1"/>
          <p:nvPr/>
        </p:nvSpPr>
        <p:spPr>
          <a:xfrm>
            <a:off x="804041" y="3476002"/>
            <a:ext cx="577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r-FR" dirty="0"/>
              <a:t>Dans le cas d’une boucle à retour unitaire, on a B( p) = 1.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6BE4BD-C56D-730E-CEE6-1A259A388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602" y="4115112"/>
            <a:ext cx="6794500" cy="10287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61BAE50-9E01-3A37-A4AA-38BAD8163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57" y="5473487"/>
            <a:ext cx="7772400" cy="7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Modélisation mathématiques des SA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3714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La Fonction de transfert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383301" y="1359897"/>
            <a:ext cx="649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1.5. Résolution d’un problème à l’aide de la FT 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38E13D-CDBF-EF44-3590-17ECC8CB9FE7}"/>
              </a:ext>
            </a:extLst>
          </p:cNvPr>
          <p:cNvSpPr txBox="1"/>
          <p:nvPr/>
        </p:nvSpPr>
        <p:spPr>
          <a:xfrm>
            <a:off x="1247010" y="2247584"/>
            <a:ext cx="95326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connaissance de la FT du système (qui s’écrit immédiatement à partir de l’équation différentielle) fournit la relation entre S( p) et E( p) c’est-à-dire entre les transformées de Laplace respectives de la sortie et de l’entrée du système :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671809E-0AA9-1F3B-9AA2-F71EBBA2E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93" y="3561914"/>
            <a:ext cx="2593388" cy="69157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BD2FD6B-1597-CEF3-CB68-879C8D342F20}"/>
              </a:ext>
            </a:extLst>
          </p:cNvPr>
          <p:cNvSpPr txBox="1"/>
          <p:nvPr/>
        </p:nvSpPr>
        <p:spPr>
          <a:xfrm>
            <a:off x="1206263" y="4647156"/>
            <a:ext cx="9573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 partir de la table de la transformée de Laplace on peut retrouver l’expression s(</a:t>
            </a:r>
            <a:r>
              <a:rPr lang="fr-FR" sz="2000" dirty="0" err="1"/>
              <a:t>t</a:t>
            </a:r>
            <a:r>
              <a:rPr lang="fr-FR" sz="2000" dirty="0"/>
              <a:t>) de S(p)</a:t>
            </a:r>
          </a:p>
        </p:txBody>
      </p:sp>
    </p:spTree>
    <p:extLst>
      <p:ext uri="{BB962C8B-B14F-4D97-AF65-F5344CB8AC3E}">
        <p14:creationId xmlns:p14="http://schemas.microsoft.com/office/powerpoint/2010/main" val="31041499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Modélisation mathématiques des SA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3673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Exercices d’applications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FA3EB6-279E-A6AE-BE3E-02B07F32A7E4}"/>
              </a:ext>
            </a:extLst>
          </p:cNvPr>
          <p:cNvSpPr txBox="1"/>
          <p:nvPr/>
        </p:nvSpPr>
        <p:spPr>
          <a:xfrm>
            <a:off x="2383301" y="1359897"/>
            <a:ext cx="2227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  Exercice 1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38E13D-CDBF-EF44-3590-17ECC8CB9FE7}"/>
              </a:ext>
            </a:extLst>
          </p:cNvPr>
          <p:cNvSpPr txBox="1"/>
          <p:nvPr/>
        </p:nvSpPr>
        <p:spPr>
          <a:xfrm>
            <a:off x="232402" y="2247424"/>
            <a:ext cx="9532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E20B35E-FDA1-2913-BF55-92AF339DF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26" y="2270337"/>
            <a:ext cx="10864734" cy="194013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12D36ED-7123-2C19-B520-7AD2EF52B3E1}"/>
              </a:ext>
            </a:extLst>
          </p:cNvPr>
          <p:cNvSpPr txBox="1"/>
          <p:nvPr/>
        </p:nvSpPr>
        <p:spPr>
          <a:xfrm>
            <a:off x="232402" y="4543909"/>
            <a:ext cx="6288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09325B2-62EA-BFCD-5C23-3566F687F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28" y="4543909"/>
            <a:ext cx="74041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339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Modélisation mathématiques des SA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38E13D-CDBF-EF44-3590-17ECC8CB9FE7}"/>
              </a:ext>
            </a:extLst>
          </p:cNvPr>
          <p:cNvSpPr txBox="1"/>
          <p:nvPr/>
        </p:nvSpPr>
        <p:spPr>
          <a:xfrm>
            <a:off x="232402" y="2327792"/>
            <a:ext cx="9532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12D36ED-7123-2C19-B520-7AD2EF52B3E1}"/>
              </a:ext>
            </a:extLst>
          </p:cNvPr>
          <p:cNvSpPr txBox="1"/>
          <p:nvPr/>
        </p:nvSpPr>
        <p:spPr>
          <a:xfrm>
            <a:off x="232402" y="3949460"/>
            <a:ext cx="6288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D9BBCEF-AFDC-69B4-24B1-EDAB526F9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16" y="2090474"/>
            <a:ext cx="10450883" cy="10330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4C1EC9E-B240-0C78-5633-A118A11CE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01" y="3915609"/>
            <a:ext cx="9986462" cy="203427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2C9B34CA-7178-369F-B695-52CA41DAA3B8}"/>
              </a:ext>
            </a:extLst>
          </p:cNvPr>
          <p:cNvSpPr txBox="1"/>
          <p:nvPr/>
        </p:nvSpPr>
        <p:spPr>
          <a:xfrm>
            <a:off x="2298854" y="973127"/>
            <a:ext cx="3673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Exercices d’applications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23D4DE8-05D9-1199-A970-19CEE8591D5B}"/>
              </a:ext>
            </a:extLst>
          </p:cNvPr>
          <p:cNvSpPr txBox="1"/>
          <p:nvPr/>
        </p:nvSpPr>
        <p:spPr>
          <a:xfrm>
            <a:off x="2383301" y="1359897"/>
            <a:ext cx="2227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  Exercice 2 </a:t>
            </a:r>
          </a:p>
        </p:txBody>
      </p:sp>
    </p:spTree>
    <p:extLst>
      <p:ext uri="{BB962C8B-B14F-4D97-AF65-F5344CB8AC3E}">
        <p14:creationId xmlns:p14="http://schemas.microsoft.com/office/powerpoint/2010/main" val="3058748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Modélisation mathématiques des SA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38E13D-CDBF-EF44-3590-17ECC8CB9FE7}"/>
              </a:ext>
            </a:extLst>
          </p:cNvPr>
          <p:cNvSpPr txBox="1"/>
          <p:nvPr/>
        </p:nvSpPr>
        <p:spPr>
          <a:xfrm>
            <a:off x="232402" y="2327792"/>
            <a:ext cx="9532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1C35BCC-02D0-0DAD-05ED-4D9409B4E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62" y="2316135"/>
            <a:ext cx="10152653" cy="29657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6F09327-1F52-244F-EADA-0E819AD461DA}"/>
              </a:ext>
            </a:extLst>
          </p:cNvPr>
          <p:cNvSpPr txBox="1"/>
          <p:nvPr/>
        </p:nvSpPr>
        <p:spPr>
          <a:xfrm>
            <a:off x="2298854" y="973127"/>
            <a:ext cx="3673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Exercices d’applications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0D8FC3F-E708-031B-8857-DF39C5D11197}"/>
              </a:ext>
            </a:extLst>
          </p:cNvPr>
          <p:cNvSpPr txBox="1"/>
          <p:nvPr/>
        </p:nvSpPr>
        <p:spPr>
          <a:xfrm>
            <a:off x="2383301" y="1359897"/>
            <a:ext cx="2227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  Exercice 3 </a:t>
            </a:r>
          </a:p>
        </p:txBody>
      </p:sp>
    </p:spTree>
    <p:extLst>
      <p:ext uri="{BB962C8B-B14F-4D97-AF65-F5344CB8AC3E}">
        <p14:creationId xmlns:p14="http://schemas.microsoft.com/office/powerpoint/2010/main" val="441032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Rappels 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046515" y="1344099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1.2. Signal causal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5FDCF-FD18-61F2-F38C-E739B8D87475}"/>
              </a:ext>
            </a:extLst>
          </p:cNvPr>
          <p:cNvSpPr/>
          <p:nvPr/>
        </p:nvSpPr>
        <p:spPr>
          <a:xfrm>
            <a:off x="4467514" y="3957063"/>
            <a:ext cx="2024235" cy="12794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A0AEFC6-D83F-23F0-88A9-37178452AEA3}"/>
              </a:ext>
            </a:extLst>
          </p:cNvPr>
          <p:cNvSpPr txBox="1"/>
          <p:nvPr/>
        </p:nvSpPr>
        <p:spPr>
          <a:xfrm>
            <a:off x="5029363" y="4400395"/>
            <a:ext cx="96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Système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92E3360-2796-F1B8-3B7B-24CD105493E3}"/>
              </a:ext>
            </a:extLst>
          </p:cNvPr>
          <p:cNvCxnSpPr>
            <a:cxnSpLocks/>
          </p:cNvCxnSpPr>
          <p:nvPr/>
        </p:nvCxnSpPr>
        <p:spPr>
          <a:xfrm flipV="1">
            <a:off x="3062270" y="4632477"/>
            <a:ext cx="1401778" cy="189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A2EF4B2-D0EA-D5C2-2D2E-7C233358B528}"/>
              </a:ext>
            </a:extLst>
          </p:cNvPr>
          <p:cNvCxnSpPr>
            <a:cxnSpLocks/>
          </p:cNvCxnSpPr>
          <p:nvPr/>
        </p:nvCxnSpPr>
        <p:spPr>
          <a:xfrm>
            <a:off x="6495215" y="4607544"/>
            <a:ext cx="114096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FE852A6B-50B5-9D9F-7940-54B26415A169}"/>
              </a:ext>
            </a:extLst>
          </p:cNvPr>
          <p:cNvSpPr txBox="1"/>
          <p:nvPr/>
        </p:nvSpPr>
        <p:spPr>
          <a:xfrm>
            <a:off x="2406316" y="44667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E(</a:t>
            </a:r>
            <a:r>
              <a:rPr lang="fr-FR" dirty="0" err="1"/>
              <a:t>t</a:t>
            </a:r>
            <a:r>
              <a:rPr lang="fr-FR" dirty="0"/>
              <a:t>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BDE2BE3-B81A-1791-641C-EF15B7AFABF8}"/>
              </a:ext>
            </a:extLst>
          </p:cNvPr>
          <p:cNvSpPr txBox="1"/>
          <p:nvPr/>
        </p:nvSpPr>
        <p:spPr>
          <a:xfrm>
            <a:off x="7636177" y="441211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S(</a:t>
            </a:r>
            <a:r>
              <a:rPr lang="fr-FR" dirty="0" err="1"/>
              <a:t>t</a:t>
            </a:r>
            <a:r>
              <a:rPr lang="fr-FR" dirty="0"/>
              <a:t>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420C8FF-3708-7FF0-2DC0-22CEC184210B}"/>
              </a:ext>
            </a:extLst>
          </p:cNvPr>
          <p:cNvSpPr txBox="1"/>
          <p:nvPr/>
        </p:nvSpPr>
        <p:spPr>
          <a:xfrm>
            <a:off x="2046515" y="2314381"/>
            <a:ext cx="8631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Décrire temporellement un signal consiste à invoquer son évolution au cours du temps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97C4041-7F49-C50A-F52C-579B18DB029C}"/>
              </a:ext>
            </a:extLst>
          </p:cNvPr>
          <p:cNvSpPr txBox="1"/>
          <p:nvPr/>
        </p:nvSpPr>
        <p:spPr>
          <a:xfrm>
            <a:off x="2046515" y="3108449"/>
            <a:ext cx="8631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e(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et s(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sont donc les représentations temporelles des signaux e et s</a:t>
            </a:r>
          </a:p>
        </p:txBody>
      </p:sp>
    </p:spTree>
    <p:extLst>
      <p:ext uri="{BB962C8B-B14F-4D97-AF65-F5344CB8AC3E}">
        <p14:creationId xmlns:p14="http://schemas.microsoft.com/office/powerpoint/2010/main" val="1281437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Dynamique des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2163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38E13D-CDBF-EF44-3590-17ECC8CB9FE7}"/>
              </a:ext>
            </a:extLst>
          </p:cNvPr>
          <p:cNvSpPr txBox="1"/>
          <p:nvPr/>
        </p:nvSpPr>
        <p:spPr>
          <a:xfrm>
            <a:off x="298226" y="2560102"/>
            <a:ext cx="111472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Généralement, on applique à l’entrée d’un système un signal temporel, que la sortie suit plus ou moins suivant le système à étudier.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59BC9A6-6089-CCAF-399D-4DE86F793048}"/>
              </a:ext>
            </a:extLst>
          </p:cNvPr>
          <p:cNvSpPr txBox="1"/>
          <p:nvPr/>
        </p:nvSpPr>
        <p:spPr>
          <a:xfrm>
            <a:off x="232402" y="3897976"/>
            <a:ext cx="111472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objectifs de l’analyse de la dynamique des SA sont 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pouvoir comparer les performances de différents systèmes suivant un signal d’entrée bien défini,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mais aussi de pouvoir appréhender le système de commande idéal pour ce type de système.</a:t>
            </a:r>
          </a:p>
          <a:p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819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Dynamique des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2163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38E13D-CDBF-EF44-3590-17ECC8CB9FE7}"/>
              </a:ext>
            </a:extLst>
          </p:cNvPr>
          <p:cNvSpPr txBox="1"/>
          <p:nvPr/>
        </p:nvSpPr>
        <p:spPr>
          <a:xfrm>
            <a:off x="579388" y="2133601"/>
            <a:ext cx="1114723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fr-MA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Suivant la nature du signal mis en entrée, différentes informations peuvent être obtenues.</a:t>
            </a:r>
          </a:p>
          <a:p>
            <a:endParaRPr lang="fr-MA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fr-MA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Avec un signal temporel, nous pouvons caractériser </a:t>
            </a:r>
            <a:r>
              <a:rPr lang="fr-MA" sz="2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 rapidité</a:t>
            </a:r>
            <a:r>
              <a:rPr lang="fr-MA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MA" sz="2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 précision </a:t>
            </a:r>
            <a:r>
              <a:rPr lang="fr-MA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la </a:t>
            </a:r>
            <a:r>
              <a:rPr lang="fr-MA" sz="2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stabilité</a:t>
            </a:r>
            <a:r>
              <a:rPr lang="fr-MA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du système.</a:t>
            </a:r>
          </a:p>
          <a:p>
            <a:pPr lvl="1"/>
            <a:endParaRPr lang="fr-MA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fr-MA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Avec un signal fréquentiel, nous pourrons déterminer </a:t>
            </a:r>
            <a:r>
              <a:rPr lang="fr-MA" sz="2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 stabilité</a:t>
            </a:r>
            <a:r>
              <a:rPr lang="fr-MA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MA" sz="2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 filtrage</a:t>
            </a:r>
            <a:r>
              <a:rPr lang="fr-MA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le </a:t>
            </a:r>
            <a:r>
              <a:rPr lang="fr-MA" sz="24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déphasage</a:t>
            </a:r>
            <a:r>
              <a:rPr lang="fr-MA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provoqué par le système</a:t>
            </a:r>
          </a:p>
        </p:txBody>
      </p:sp>
    </p:spTree>
    <p:extLst>
      <p:ext uri="{BB962C8B-B14F-4D97-AF65-F5344CB8AC3E}">
        <p14:creationId xmlns:p14="http://schemas.microsoft.com/office/powerpoint/2010/main" val="27117593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Dynamique des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2163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38E13D-CDBF-EF44-3590-17ECC8CB9FE7}"/>
              </a:ext>
            </a:extLst>
          </p:cNvPr>
          <p:cNvSpPr txBox="1"/>
          <p:nvPr/>
        </p:nvSpPr>
        <p:spPr>
          <a:xfrm>
            <a:off x="2851308" y="2572012"/>
            <a:ext cx="72118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fr-MA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Les signaux appliqués sont 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fr-MA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 Dirac,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fr-MA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 échelon,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fr-MA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Une rampe,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fr-MA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Une excitation harmonique</a:t>
            </a:r>
          </a:p>
        </p:txBody>
      </p:sp>
    </p:spTree>
    <p:extLst>
      <p:ext uri="{BB962C8B-B14F-4D97-AF65-F5344CB8AC3E}">
        <p14:creationId xmlns:p14="http://schemas.microsoft.com/office/powerpoint/2010/main" val="13221682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Dynamique des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2844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Signaux d’entrées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955CA53-CB15-03B5-FEBE-395C21DF2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689" y="1670746"/>
            <a:ext cx="7104090" cy="430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42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Dynamique des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2844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Signaux d’entrées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F34395-93FE-D9BD-7477-0EFB5F5D7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1" y="1944594"/>
            <a:ext cx="5881756" cy="421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550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Dynamique des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2844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Signaux d’entrées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32235E4-6060-66FB-2F5E-E5A4CB237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725" y="1574932"/>
            <a:ext cx="7211848" cy="45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447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Dynamique des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4766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Régime transitoire et permanent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137A3B-47E4-7B41-6771-600A5B0F3A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"/>
          <a:stretch/>
        </p:blipFill>
        <p:spPr>
          <a:xfrm>
            <a:off x="1782072" y="1525014"/>
            <a:ext cx="7938362" cy="459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13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Dynamique des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4766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Régime transitoire et permanent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70774D3-0697-164B-864A-03DBCE921BBC}"/>
              </a:ext>
            </a:extLst>
          </p:cNvPr>
          <p:cNvSpPr txBox="1"/>
          <p:nvPr/>
        </p:nvSpPr>
        <p:spPr>
          <a:xfrm>
            <a:off x="2383301" y="1359897"/>
            <a:ext cx="3322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  Régime transitoire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4133795-07BB-B098-D4EA-E7CFCE158B57}"/>
              </a:ext>
            </a:extLst>
          </p:cNvPr>
          <p:cNvSpPr txBox="1"/>
          <p:nvPr/>
        </p:nvSpPr>
        <p:spPr>
          <a:xfrm>
            <a:off x="630620" y="2144869"/>
            <a:ext cx="10468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Lorsqu’un système est soumis aux entrées précédentes, il lui faut un certain temps pour atteindre son régime permanent. La période entre 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 et ce régime permanent est appelée régime transitoire.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DCE5220-4F5E-E62D-0594-D52DDC273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5309"/>
            <a:ext cx="5727490" cy="264815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71F7B65-AE47-3BB1-A86D-EC2D04F8A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542" y="2873005"/>
            <a:ext cx="6090624" cy="281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363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Dynamique des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4766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Régime transitoire et permanent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70774D3-0697-164B-864A-03DBCE921BBC}"/>
              </a:ext>
            </a:extLst>
          </p:cNvPr>
          <p:cNvSpPr txBox="1"/>
          <p:nvPr/>
        </p:nvSpPr>
        <p:spPr>
          <a:xfrm>
            <a:off x="2383301" y="1359897"/>
            <a:ext cx="3322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  Régime transitoire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19412BE-57AA-A64F-A81B-5FE34D365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21" y="1892547"/>
            <a:ext cx="7772400" cy="449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109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Dynamique des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4766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Régime transitoire et permanent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70774D3-0697-164B-864A-03DBCE921BBC}"/>
              </a:ext>
            </a:extLst>
          </p:cNvPr>
          <p:cNvSpPr txBox="1"/>
          <p:nvPr/>
        </p:nvSpPr>
        <p:spPr>
          <a:xfrm>
            <a:off x="2383301" y="1359897"/>
            <a:ext cx="3322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  Régime transitoire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B29CD2F-3022-9E2B-7AEC-96EADA943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689" y="1840650"/>
            <a:ext cx="7772400" cy="453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53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Rappels 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046515" y="1344099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1.2. Signal causal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420C8FF-3708-7FF0-2DC0-22CEC184210B}"/>
              </a:ext>
            </a:extLst>
          </p:cNvPr>
          <p:cNvSpPr txBox="1"/>
          <p:nvPr/>
        </p:nvSpPr>
        <p:spPr>
          <a:xfrm>
            <a:off x="2046515" y="2314381"/>
            <a:ext cx="8631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Décrire temporellement un signal consiste à invoquer son évolution au cours du temps</a:t>
            </a:r>
          </a:p>
        </p:txBody>
      </p:sp>
    </p:spTree>
    <p:extLst>
      <p:ext uri="{BB962C8B-B14F-4D97-AF65-F5344CB8AC3E}">
        <p14:creationId xmlns:p14="http://schemas.microsoft.com/office/powerpoint/2010/main" val="40662121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Dynamique des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4766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Régime transitoire et permanent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70774D3-0697-164B-864A-03DBCE921BBC}"/>
              </a:ext>
            </a:extLst>
          </p:cNvPr>
          <p:cNvSpPr txBox="1"/>
          <p:nvPr/>
        </p:nvSpPr>
        <p:spPr>
          <a:xfrm>
            <a:off x="2383301" y="1359897"/>
            <a:ext cx="3381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  Régime permanent </a:t>
            </a:r>
          </a:p>
        </p:txBody>
      </p:sp>
    </p:spTree>
    <p:extLst>
      <p:ext uri="{BB962C8B-B14F-4D97-AF65-F5344CB8AC3E}">
        <p14:creationId xmlns:p14="http://schemas.microsoft.com/office/powerpoint/2010/main" val="6623731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Dynamique des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5475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Erreur statique d’un système Asservis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91BC8E8-9AC6-7F02-DB92-7516BF3ED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82" y="1840650"/>
            <a:ext cx="7772400" cy="385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39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Dynamique des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5475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Erreur statique d’un système Asservis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B54233-00DF-94F9-02C5-ABA4C6034377}"/>
              </a:ext>
            </a:extLst>
          </p:cNvPr>
          <p:cNvSpPr txBox="1"/>
          <p:nvPr/>
        </p:nvSpPr>
        <p:spPr>
          <a:xfrm>
            <a:off x="2383301" y="1359897"/>
            <a:ext cx="500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 Erreur statique dû à la consigne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BB81C6A-F944-D9A0-5A3F-A5A8D97C0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93" y="2090474"/>
            <a:ext cx="7772400" cy="424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691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Dynamique des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5475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Erreur statique d’un système Asservis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B54233-00DF-94F9-02C5-ABA4C6034377}"/>
              </a:ext>
            </a:extLst>
          </p:cNvPr>
          <p:cNvSpPr txBox="1"/>
          <p:nvPr/>
        </p:nvSpPr>
        <p:spPr>
          <a:xfrm>
            <a:off x="2383301" y="1359897"/>
            <a:ext cx="500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 Erreur statique dû à la consigne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4E8671E-2802-F094-47CB-0A7920044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58237"/>
            <a:ext cx="7772400" cy="458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847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Dynamique des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5475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Erreur statique d’un système Asservis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B54233-00DF-94F9-02C5-ABA4C6034377}"/>
              </a:ext>
            </a:extLst>
          </p:cNvPr>
          <p:cNvSpPr txBox="1"/>
          <p:nvPr/>
        </p:nvSpPr>
        <p:spPr>
          <a:xfrm>
            <a:off x="2383301" y="1359897"/>
            <a:ext cx="6888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3.2. Erreur statique dû à la perturbation : E(p) = 0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25EE2FE-1EC8-0CC8-02E6-0D6A1EDAD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16" y="2270337"/>
            <a:ext cx="7137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559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Dynamique des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3433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Exercice d’application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6F50BE8-FCBE-0035-145E-0FB8C2902F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4"/>
          <a:stretch/>
        </p:blipFill>
        <p:spPr>
          <a:xfrm>
            <a:off x="2776399" y="2133601"/>
            <a:ext cx="6731000" cy="334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324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Dynamique des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3433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Exercice d’application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ED70F69-E85A-B75C-2C16-E34338D8F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178" y="1849310"/>
            <a:ext cx="7287079" cy="411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974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Dynamique des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3433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Exercice d’application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FE3FF1E-BC08-0130-B3D1-116ABFF37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28" y="1840650"/>
            <a:ext cx="7021285" cy="39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994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Dynamique des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3433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Exercice d’application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C1591B-4FBB-150A-ED61-7B965BE4A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46" y="1753495"/>
            <a:ext cx="7436911" cy="422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335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dirty="0">
                <a:latin typeface="Times New Roman"/>
                <a:ea typeface="Calibri"/>
                <a:cs typeface="Times New Roman"/>
                <a:sym typeface="Times New Roman"/>
              </a:rPr>
              <a:t>Dynamique des Systèmes Asservis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3433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Exercice d’application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F66C29A-2757-DE7A-1841-E5311BAB8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315" y="1750711"/>
            <a:ext cx="6654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09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Rappels 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046515" y="1344099"/>
            <a:ext cx="2707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Système linéaire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420C8FF-3708-7FF0-2DC0-22CEC184210B}"/>
              </a:ext>
            </a:extLst>
          </p:cNvPr>
          <p:cNvSpPr txBox="1"/>
          <p:nvPr/>
        </p:nvSpPr>
        <p:spPr>
          <a:xfrm>
            <a:off x="2046515" y="2314381"/>
            <a:ext cx="8631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système linéaire est un système régis par une équation différentielle à coefficients constants</a:t>
            </a:r>
          </a:p>
          <a:p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8FDBC1-62B4-B4A7-0268-37760B93C389}"/>
              </a:ext>
            </a:extLst>
          </p:cNvPr>
          <p:cNvSpPr txBox="1"/>
          <p:nvPr/>
        </p:nvSpPr>
        <p:spPr>
          <a:xfrm>
            <a:off x="2046514" y="4331409"/>
            <a:ext cx="4288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Où les coefficients a</a:t>
            </a:r>
            <a:r>
              <a:rPr lang="fr-FR" baseline="-25000" dirty="0"/>
              <a:t>i</a:t>
            </a:r>
            <a:r>
              <a:rPr lang="fr-FR" dirty="0"/>
              <a:t> et </a:t>
            </a:r>
            <a:r>
              <a:rPr lang="fr-FR" dirty="0" err="1"/>
              <a:t>b</a:t>
            </a:r>
            <a:r>
              <a:rPr lang="fr-FR" baseline="-25000" dirty="0" err="1"/>
              <a:t>j</a:t>
            </a:r>
            <a:r>
              <a:rPr lang="fr-FR" dirty="0"/>
              <a:t> sont constants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8105658-F005-01DC-6F6A-0321D032663F}"/>
              </a:ext>
            </a:extLst>
          </p:cNvPr>
          <p:cNvSpPr txBox="1"/>
          <p:nvPr/>
        </p:nvSpPr>
        <p:spPr>
          <a:xfrm>
            <a:off x="2018704" y="4875821"/>
            <a:ext cx="8631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L’équation différentielle décrit le régime dynamique et statique(permanent) du système. L’ordre du système est le degré le plus de l’équation différentielle.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BA5FED4-A412-5A3A-DEFF-84578B113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514" y="3209023"/>
            <a:ext cx="9105245" cy="82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346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Analyse Fréquentielle des Systèmes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2163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5C1538C-E5BE-5A41-6F47-928CC6B14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93" y="2090474"/>
            <a:ext cx="7346950" cy="366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583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Analyse Fréquentielle des Systèmes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3336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Analyse Fréquentielle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EFC3B65-0791-A876-913D-CFD16D055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40650"/>
            <a:ext cx="7772400" cy="42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708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Analyse Fréquentielle des Systèmes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4254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Calcul du gain et de la phase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44EE1BA-176A-5D9A-4260-696386E0F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36" y="1670746"/>
            <a:ext cx="7772400" cy="44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521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Analyse Fréquentielle des Systèmes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4254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Calcul du gain et de la phase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B75FB8-9978-2C37-87B7-768AB8768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170" y="2364320"/>
            <a:ext cx="54737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564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Analyse Fréquentielle des Systèmes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Lieu de </a:t>
            </a:r>
            <a:r>
              <a:rPr lang="fr-FR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Nyquist</a:t>
            </a:r>
            <a:endParaRPr lang="fr-FR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CC3F9E-2B04-8D0A-C4F5-A2D098DD68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1"/>
          <a:stretch/>
        </p:blipFill>
        <p:spPr>
          <a:xfrm>
            <a:off x="2298855" y="1766468"/>
            <a:ext cx="7008431" cy="40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09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Analyse Fréquentielle des Systèmes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Lieu de </a:t>
            </a:r>
            <a:r>
              <a:rPr lang="fr-FR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Nyquist</a:t>
            </a:r>
            <a:endParaRPr lang="fr-FR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DDE7251-1372-66F4-020B-627233400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28" y="1840650"/>
            <a:ext cx="7262740" cy="423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852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Analyse Fréquentielle des Systèmes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Lieu de </a:t>
            </a:r>
            <a:r>
              <a:rPr lang="fr-FR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Nyquist</a:t>
            </a:r>
            <a:endParaRPr lang="fr-FR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4847F6D-FB0C-6CE7-E7C6-5143F2322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516" y="1750711"/>
            <a:ext cx="7240968" cy="46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820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Analyse Fréquentielle des Systèmes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Lieu de </a:t>
            </a:r>
            <a:r>
              <a:rPr lang="fr-FR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Nyquist</a:t>
            </a:r>
            <a:endParaRPr lang="fr-FR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2D85A5-EFE0-69C4-2C1D-F77921C4C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99" y="1758397"/>
            <a:ext cx="6389372" cy="429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535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Analyse Fréquentielle des Systèmes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221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Lieu de Bode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FD3927B-5522-3B54-0DC5-D9BCF8567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16" y="2133601"/>
            <a:ext cx="7130143" cy="29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847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938362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Analyse Fréquentielle des Systèmes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298854" y="973127"/>
            <a:ext cx="221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Lieu de Bode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FB7A49-4852-E494-10F5-5E7A78EE9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72" y="1496797"/>
            <a:ext cx="6668142" cy="488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15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7219666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600" b="1" i="0" u="none" strike="noStrike" cap="none" dirty="0">
                <a:latin typeface="Times New Roman"/>
                <a:ea typeface="Calibri"/>
                <a:cs typeface="Times New Roman"/>
                <a:sym typeface="Times New Roman"/>
              </a:rPr>
              <a:t>Rappels </a:t>
            </a:r>
            <a:r>
              <a:rPr lang="fr-FR" sz="4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046515" y="1344099"/>
            <a:ext cx="3203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Système non linéaire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7C489A5-46F1-0AAB-2A9F-5E5C9C01F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583" y="1904494"/>
            <a:ext cx="7772400" cy="194628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2DB6D46-CBF4-FB8F-539D-49BC7113E86B}"/>
              </a:ext>
            </a:extLst>
          </p:cNvPr>
          <p:cNvSpPr txBox="1"/>
          <p:nvPr/>
        </p:nvSpPr>
        <p:spPr>
          <a:xfrm>
            <a:off x="746522" y="4013434"/>
            <a:ext cx="11002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Dans un système non linéaire, la relation en régime permanent entre l’entrée et la sortie appelée caractéristique statique n’est pas une droite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5164BF3-7ED3-11BD-8FC3-ECF79CFDB63F}"/>
              </a:ext>
            </a:extLst>
          </p:cNvPr>
          <p:cNvSpPr txBox="1"/>
          <p:nvPr/>
        </p:nvSpPr>
        <p:spPr>
          <a:xfrm>
            <a:off x="746522" y="4859102"/>
            <a:ext cx="11002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Pour étudier un tel système il il faut fixer un point de fonctionnement Po et ensuite étudier les variations du système autour de ce point de fonctionnement.</a:t>
            </a:r>
          </a:p>
        </p:txBody>
      </p:sp>
    </p:spTree>
    <p:extLst>
      <p:ext uri="{BB962C8B-B14F-4D97-AF65-F5344CB8AC3E}">
        <p14:creationId xmlns:p14="http://schemas.microsoft.com/office/powerpoint/2010/main" val="11615295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8521524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systèmes linéaires du 1</a:t>
            </a:r>
            <a:r>
              <a:rPr lang="fr-FR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du 2</a:t>
            </a:r>
            <a:r>
              <a:rPr lang="fr-FR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Ordre</a:t>
            </a:r>
            <a:endParaRPr lang="fr-FR" sz="32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759053" y="920119"/>
            <a:ext cx="3102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Ordre d’un système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1BE2836-B3D6-9EED-D1F1-5D7C4C9F7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251" y="1883228"/>
            <a:ext cx="7311498" cy="33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329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8521524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systèmes linéaires du 1</a:t>
            </a:r>
            <a:r>
              <a:rPr lang="fr-FR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du 2</a:t>
            </a:r>
            <a:r>
              <a:rPr lang="fr-FR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Ordre</a:t>
            </a:r>
            <a:endParaRPr lang="fr-FR" sz="32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759053" y="920119"/>
            <a:ext cx="332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Systèmes du 1</a:t>
            </a:r>
            <a:r>
              <a:rPr lang="fr-FR" sz="2400" b="1" baseline="3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ordre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5D921AD-EF9D-BC23-2261-19A9EB2C13DA}"/>
              </a:ext>
            </a:extLst>
          </p:cNvPr>
          <p:cNvSpPr txBox="1"/>
          <p:nvPr/>
        </p:nvSpPr>
        <p:spPr>
          <a:xfrm>
            <a:off x="390523" y="1562758"/>
            <a:ext cx="11288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système du 1</a:t>
            </a:r>
            <a:r>
              <a:rPr lang="fr-FR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ordre est un système régis par une équations différentielles de </a:t>
            </a:r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degré 1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Leur fonction de transfert possède donc au maximum </a:t>
            </a: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zéro 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pôle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BA03759-8558-EE15-3B44-4714DF8EA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461" y="2538856"/>
            <a:ext cx="7396370" cy="385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7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8521524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systèmes linéaires du 1</a:t>
            </a:r>
            <a:r>
              <a:rPr lang="fr-FR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du 2</a:t>
            </a:r>
            <a:r>
              <a:rPr lang="fr-FR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Ordre</a:t>
            </a:r>
            <a:endParaRPr lang="fr-FR" sz="32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759053" y="920119"/>
            <a:ext cx="332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Systèmes du 1</a:t>
            </a:r>
            <a:r>
              <a:rPr lang="fr-FR" sz="2400" b="1" baseline="3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10C4A0-77A3-D62C-2FC9-2A33F664F299}"/>
              </a:ext>
            </a:extLst>
          </p:cNvPr>
          <p:cNvSpPr txBox="1"/>
          <p:nvPr/>
        </p:nvSpPr>
        <p:spPr>
          <a:xfrm>
            <a:off x="2611901" y="1390781"/>
            <a:ext cx="7208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1.1.  Réponse temporelle d’un système du 1</a:t>
            </a:r>
            <a:r>
              <a:rPr lang="fr-FR" sz="2400" b="1" baseline="30000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Ordre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4AD5EA9-F4EA-824E-A53B-69C573100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28" y="1954315"/>
            <a:ext cx="7497536" cy="449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041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8521524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systèmes linéaires du 1</a:t>
            </a:r>
            <a:r>
              <a:rPr lang="fr-FR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du 2</a:t>
            </a:r>
            <a:r>
              <a:rPr lang="fr-FR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Ordre</a:t>
            </a:r>
            <a:endParaRPr lang="fr-FR" sz="32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759053" y="920119"/>
            <a:ext cx="332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Systèmes du 1</a:t>
            </a:r>
            <a:r>
              <a:rPr lang="fr-FR" sz="2400" b="1" baseline="3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10C4A0-77A3-D62C-2FC9-2A33F664F299}"/>
              </a:ext>
            </a:extLst>
          </p:cNvPr>
          <p:cNvSpPr txBox="1"/>
          <p:nvPr/>
        </p:nvSpPr>
        <p:spPr>
          <a:xfrm>
            <a:off x="2611901" y="1390781"/>
            <a:ext cx="7208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1.1.  Réponse temporelle d’un système du 1</a:t>
            </a:r>
            <a:r>
              <a:rPr lang="fr-FR" sz="2400" b="1" baseline="30000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Ordre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D09170B-0050-3F2C-D6FD-B9393A53A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901" y="2133601"/>
            <a:ext cx="6660494" cy="428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196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8521524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systèmes linéaires du 1</a:t>
            </a:r>
            <a:r>
              <a:rPr lang="fr-FR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du 2</a:t>
            </a:r>
            <a:r>
              <a:rPr lang="fr-FR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Ordre</a:t>
            </a:r>
            <a:endParaRPr lang="fr-FR" sz="32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759053" y="920119"/>
            <a:ext cx="332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Systèmes du 1</a:t>
            </a:r>
            <a:r>
              <a:rPr lang="fr-FR" sz="2400" b="1" baseline="3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10C4A0-77A3-D62C-2FC9-2A33F664F299}"/>
              </a:ext>
            </a:extLst>
          </p:cNvPr>
          <p:cNvSpPr txBox="1"/>
          <p:nvPr/>
        </p:nvSpPr>
        <p:spPr>
          <a:xfrm>
            <a:off x="2611901" y="1390781"/>
            <a:ext cx="7208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1.1.  Réponse temporelle d’un système du 1</a:t>
            </a:r>
            <a:r>
              <a:rPr lang="fr-FR" sz="2400" b="1" baseline="30000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Ordre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B6918EF-39D6-27C6-4201-F67461F21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864" y="2075175"/>
            <a:ext cx="6724650" cy="446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688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8521524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systèmes linéaires du 1</a:t>
            </a:r>
            <a:r>
              <a:rPr lang="fr-FR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du 2</a:t>
            </a:r>
            <a:r>
              <a:rPr lang="fr-FR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Ordre</a:t>
            </a:r>
            <a:endParaRPr lang="fr-FR" sz="32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759053" y="920119"/>
            <a:ext cx="332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Systèmes du 1</a:t>
            </a:r>
            <a:r>
              <a:rPr lang="fr-FR" sz="2400" b="1" baseline="3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10C4A0-77A3-D62C-2FC9-2A33F664F299}"/>
              </a:ext>
            </a:extLst>
          </p:cNvPr>
          <p:cNvSpPr txBox="1"/>
          <p:nvPr/>
        </p:nvSpPr>
        <p:spPr>
          <a:xfrm>
            <a:off x="2611901" y="1390781"/>
            <a:ext cx="7208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1.1.  Réponse temporelle d’un système du 1</a:t>
            </a:r>
            <a:r>
              <a:rPr lang="fr-FR" sz="2400" b="1" baseline="30000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Ordre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258553-018B-0B90-087A-3BFE604F1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664" y="1946528"/>
            <a:ext cx="7772400" cy="459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381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8521524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systèmes linéaires du 1</a:t>
            </a:r>
            <a:r>
              <a:rPr lang="fr-FR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du 2</a:t>
            </a:r>
            <a:r>
              <a:rPr lang="fr-FR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Ordre</a:t>
            </a:r>
            <a:endParaRPr lang="fr-FR" sz="32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759053" y="920119"/>
            <a:ext cx="332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Systèmes du 1</a:t>
            </a:r>
            <a:r>
              <a:rPr lang="fr-FR" sz="2400" b="1" baseline="3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10C4A0-77A3-D62C-2FC9-2A33F664F299}"/>
              </a:ext>
            </a:extLst>
          </p:cNvPr>
          <p:cNvSpPr txBox="1"/>
          <p:nvPr/>
        </p:nvSpPr>
        <p:spPr>
          <a:xfrm>
            <a:off x="2611901" y="1390781"/>
            <a:ext cx="7208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1.1.  Réponse temporelle d’un système du 1</a:t>
            </a:r>
            <a:r>
              <a:rPr lang="fr-FR" sz="2400" b="1" baseline="30000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Ordre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94635DE-8577-DA99-A68D-D3382C895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28" y="2133601"/>
            <a:ext cx="7772400" cy="369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245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8521524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systèmes linéaires du 1</a:t>
            </a:r>
            <a:r>
              <a:rPr lang="fr-FR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du 2</a:t>
            </a:r>
            <a:r>
              <a:rPr lang="fr-FR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Ordre</a:t>
            </a:r>
            <a:endParaRPr lang="fr-FR" sz="32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759053" y="920119"/>
            <a:ext cx="332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Systèmes du 1</a:t>
            </a:r>
            <a:r>
              <a:rPr lang="fr-FR" sz="2400" b="1" baseline="3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10C4A0-77A3-D62C-2FC9-2A33F664F299}"/>
              </a:ext>
            </a:extLst>
          </p:cNvPr>
          <p:cNvSpPr txBox="1"/>
          <p:nvPr/>
        </p:nvSpPr>
        <p:spPr>
          <a:xfrm>
            <a:off x="2611901" y="1390781"/>
            <a:ext cx="7208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1.1.  Réponse temporelle d’un système du 1</a:t>
            </a:r>
            <a:r>
              <a:rPr lang="fr-FR" sz="2400" b="1" baseline="30000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Ordre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6D730A-5004-DEDA-90CA-8EBF28478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042" y="1954315"/>
            <a:ext cx="6851915" cy="41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900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8521524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systèmes linéaires du 1</a:t>
            </a:r>
            <a:r>
              <a:rPr lang="fr-FR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du 2</a:t>
            </a:r>
            <a:r>
              <a:rPr lang="fr-FR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Ordre</a:t>
            </a:r>
            <a:endParaRPr lang="fr-FR" sz="32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759053" y="920119"/>
            <a:ext cx="332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Systèmes du 1</a:t>
            </a:r>
            <a:r>
              <a:rPr lang="fr-FR" sz="2400" b="1" baseline="3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10C4A0-77A3-D62C-2FC9-2A33F664F299}"/>
              </a:ext>
            </a:extLst>
          </p:cNvPr>
          <p:cNvSpPr txBox="1"/>
          <p:nvPr/>
        </p:nvSpPr>
        <p:spPr>
          <a:xfrm>
            <a:off x="2611901" y="1390781"/>
            <a:ext cx="7208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1.1.  Réponse temporelle d’un système du 1</a:t>
            </a:r>
            <a:r>
              <a:rPr lang="fr-FR" sz="2400" b="1" baseline="30000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Ordre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F13B47B-C82D-93C0-0DAF-046333955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90" y="2133601"/>
            <a:ext cx="7510788" cy="380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4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43599"/>
            <a:ext cx="3113283" cy="1245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9689" y="317445"/>
            <a:ext cx="86627" cy="69761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122;p2"/>
          <p:cNvSpPr txBox="1"/>
          <p:nvPr/>
        </p:nvSpPr>
        <p:spPr>
          <a:xfrm>
            <a:off x="2488028" y="317445"/>
            <a:ext cx="8521524" cy="59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 des systèmes linéaires du 1</a:t>
            </a:r>
            <a:r>
              <a:rPr lang="fr-FR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du 2</a:t>
            </a:r>
            <a:r>
              <a:rPr lang="fr-FR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Ordre</a:t>
            </a:r>
            <a:endParaRPr lang="fr-FR" sz="32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F4091E-1337-E5AB-5C16-BC260620C7D4}"/>
              </a:ext>
            </a:extLst>
          </p:cNvPr>
          <p:cNvSpPr txBox="1"/>
          <p:nvPr/>
        </p:nvSpPr>
        <p:spPr>
          <a:xfrm>
            <a:off x="2759053" y="920119"/>
            <a:ext cx="332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Systèmes du 1</a:t>
            </a:r>
            <a:r>
              <a:rPr lang="fr-FR" sz="2400" b="1" baseline="3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10C4A0-77A3-D62C-2FC9-2A33F664F299}"/>
              </a:ext>
            </a:extLst>
          </p:cNvPr>
          <p:cNvSpPr txBox="1"/>
          <p:nvPr/>
        </p:nvSpPr>
        <p:spPr>
          <a:xfrm>
            <a:off x="2611901" y="1390781"/>
            <a:ext cx="7208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1.1.  Réponse temporelle d’un système du 1</a:t>
            </a:r>
            <a:r>
              <a:rPr lang="fr-FR" sz="2400" b="1" baseline="30000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FR" sz="2400" b="1" dirty="0">
                <a:solidFill>
                  <a:srgbClr val="0117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Ordre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129B83A-2A77-EEDB-2A38-DD7AD3ADE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90" y="1884491"/>
            <a:ext cx="7772400" cy="46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20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8143</TotalTime>
  <Words>3256</Words>
  <Application>Microsoft Macintosh PowerPoint</Application>
  <PresentationFormat>Grand écran</PresentationFormat>
  <Paragraphs>440</Paragraphs>
  <Slides>100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100</vt:i4>
      </vt:variant>
    </vt:vector>
  </HeadingPairs>
  <TitlesOfParts>
    <vt:vector size="108" baseType="lpstr">
      <vt:lpstr>Arial</vt:lpstr>
      <vt:lpstr>Calibri</vt:lpstr>
      <vt:lpstr>Calibri Light</vt:lpstr>
      <vt:lpstr>Helvetica</vt:lpstr>
      <vt:lpstr>Mongolian Baiti</vt:lpstr>
      <vt:lpstr>Times New Roman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YOUSSEF ELHAMDOUNI</dc:creator>
  <cp:lastModifiedBy>Microsoft Office User</cp:lastModifiedBy>
  <cp:revision>132</cp:revision>
  <cp:lastPrinted>2021-11-20T09:23:11Z</cp:lastPrinted>
  <dcterms:created xsi:type="dcterms:W3CDTF">2021-11-09T14:57:03Z</dcterms:created>
  <dcterms:modified xsi:type="dcterms:W3CDTF">2023-09-05T07:23:46Z</dcterms:modified>
</cp:coreProperties>
</file>